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Neue Machina Ultra-Bold" charset="1" panose="00000900000000000000"/>
      <p:regular r:id="rId26"/>
    </p:embeddedFont>
    <p:embeddedFont>
      <p:font typeface="Rubik" charset="1" panose="00000000000000000000"/>
      <p:regular r:id="rId27"/>
    </p:embeddedFont>
    <p:embeddedFont>
      <p:font typeface="Canva Sans Bold" charset="1" panose="020B0803030501040103"/>
      <p:regular r:id="rId28"/>
    </p:embeddedFont>
    <p:embeddedFont>
      <p:font typeface="Telegraf Bold" charset="1" panose="00000800000000000000"/>
      <p:regular r:id="rId29"/>
    </p:embeddedFont>
    <p:embeddedFont>
      <p:font typeface="Rubik Bold" charset="1" panose="000008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avoid the pre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17" Target="../media/image5.jpe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6.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4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5.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707307" y="414953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867707" y="4972050"/>
            <a:ext cx="9272305" cy="2965451"/>
          </a:xfrm>
          <a:prstGeom prst="rect">
            <a:avLst/>
          </a:prstGeom>
        </p:spPr>
        <p:txBody>
          <a:bodyPr anchor="t" rtlCol="false" tIns="0" lIns="0" bIns="0" rIns="0">
            <a:spAutoFit/>
          </a:bodyPr>
          <a:lstStyle/>
          <a:p>
            <a:pPr algn="l">
              <a:lnSpc>
                <a:spcPts val="11899"/>
              </a:lnSpc>
              <a:spcBef>
                <a:spcPct val="0"/>
              </a:spcBef>
            </a:pPr>
            <a:r>
              <a:rPr lang="en-US" sz="8499">
                <a:solidFill>
                  <a:srgbClr val="FFFFFF"/>
                </a:solidFill>
                <a:latin typeface="Neue Machina Ultra-Bold"/>
              </a:rPr>
              <a:t>Requirement Analysis</a:t>
            </a:r>
          </a:p>
        </p:txBody>
      </p:sp>
      <p:sp>
        <p:nvSpPr>
          <p:cNvPr name="Freeform 4" id="4"/>
          <p:cNvSpPr/>
          <p:nvPr/>
        </p:nvSpPr>
        <p:spPr>
          <a:xfrm flipH="false" flipV="false" rot="0">
            <a:off x="10301005" y="-2917571"/>
            <a:ext cx="11027492" cy="11027492"/>
          </a:xfrm>
          <a:custGeom>
            <a:avLst/>
            <a:gdLst/>
            <a:ahLst/>
            <a:cxnLst/>
            <a:rect r="r" b="b" t="t" l="l"/>
            <a:pathLst>
              <a:path h="11027492" w="11027492">
                <a:moveTo>
                  <a:pt x="0" y="0"/>
                </a:moveTo>
                <a:lnTo>
                  <a:pt x="11027492" y="0"/>
                </a:lnTo>
                <a:lnTo>
                  <a:pt x="11027492" y="11027493"/>
                </a:lnTo>
                <a:lnTo>
                  <a:pt x="0" y="11027493"/>
                </a:lnTo>
                <a:lnTo>
                  <a:pt x="0" y="0"/>
                </a:lnTo>
                <a:close/>
              </a:path>
            </a:pathLst>
          </a:custGeom>
          <a:blipFill>
            <a:blip r:embed="rId2">
              <a:alphaModFix amt="65000"/>
            </a:blip>
            <a:stretch>
              <a:fillRect l="0" t="0" r="0" b="0"/>
            </a:stretch>
          </a:blipFill>
        </p:spPr>
      </p:sp>
      <p:sp>
        <p:nvSpPr>
          <p:cNvPr name="Freeform 5" id="5"/>
          <p:cNvSpPr/>
          <p:nvPr/>
        </p:nvSpPr>
        <p:spPr>
          <a:xfrm flipH="false" flipV="false" rot="0">
            <a:off x="10087507" y="256596"/>
            <a:ext cx="8897637" cy="11197027"/>
          </a:xfrm>
          <a:custGeom>
            <a:avLst/>
            <a:gdLst/>
            <a:ahLst/>
            <a:cxnLst/>
            <a:rect r="r" b="b" t="t" l="l"/>
            <a:pathLst>
              <a:path h="11197027" w="8897637">
                <a:moveTo>
                  <a:pt x="0" y="0"/>
                </a:moveTo>
                <a:lnTo>
                  <a:pt x="8897638" y="0"/>
                </a:lnTo>
                <a:lnTo>
                  <a:pt x="8897638" y="11197027"/>
                </a:lnTo>
                <a:lnTo>
                  <a:pt x="0" y="11197027"/>
                </a:lnTo>
                <a:lnTo>
                  <a:pt x="0" y="0"/>
                </a:lnTo>
                <a:close/>
              </a:path>
            </a:pathLst>
          </a:custGeom>
          <a:blipFill>
            <a:blip r:embed="rId3"/>
            <a:stretch>
              <a:fillRect l="0" t="0" r="0" b="0"/>
            </a:stretch>
          </a:blipFill>
        </p:spPr>
      </p:sp>
      <p:sp>
        <p:nvSpPr>
          <p:cNvPr name="Freeform 6" id="6"/>
          <p:cNvSpPr/>
          <p:nvPr/>
        </p:nvSpPr>
        <p:spPr>
          <a:xfrm flipH="false" flipV="false" rot="0">
            <a:off x="9880267" y="-126666"/>
            <a:ext cx="4656059" cy="5445683"/>
          </a:xfrm>
          <a:custGeom>
            <a:avLst/>
            <a:gdLst/>
            <a:ahLst/>
            <a:cxnLst/>
            <a:rect r="r" b="b" t="t" l="l"/>
            <a:pathLst>
              <a:path h="5445683" w="4656059">
                <a:moveTo>
                  <a:pt x="0" y="0"/>
                </a:moveTo>
                <a:lnTo>
                  <a:pt x="4656059" y="0"/>
                </a:lnTo>
                <a:lnTo>
                  <a:pt x="4656059" y="5445683"/>
                </a:lnTo>
                <a:lnTo>
                  <a:pt x="0" y="5445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67707" y="8561411"/>
            <a:ext cx="9120208" cy="696889"/>
          </a:xfrm>
          <a:prstGeom prst="rect">
            <a:avLst/>
          </a:prstGeom>
        </p:spPr>
        <p:txBody>
          <a:bodyPr anchor="t" rtlCol="false" tIns="0" lIns="0" bIns="0" rIns="0">
            <a:spAutoFit/>
          </a:bodyPr>
          <a:lstStyle/>
          <a:p>
            <a:pPr algn="l">
              <a:lnSpc>
                <a:spcPts val="5800"/>
              </a:lnSpc>
            </a:pPr>
            <a:r>
              <a:rPr lang="en-US" sz="3602">
                <a:solidFill>
                  <a:srgbClr val="FFFFFF"/>
                </a:solidFill>
                <a:latin typeface="Rubik"/>
              </a:rPr>
              <a:t>Group 8</a:t>
            </a:r>
          </a:p>
        </p:txBody>
      </p:sp>
      <p:sp>
        <p:nvSpPr>
          <p:cNvPr name="TextBox 8" id="8"/>
          <p:cNvSpPr txBox="true"/>
          <p:nvPr/>
        </p:nvSpPr>
        <p:spPr>
          <a:xfrm rot="0">
            <a:off x="1867707" y="2519975"/>
            <a:ext cx="7594291" cy="679450"/>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Neue Machina Ultra-Bold"/>
              </a:rPr>
              <a:t>Task 3</a:t>
            </a:r>
          </a:p>
        </p:txBody>
      </p:sp>
      <p:sp>
        <p:nvSpPr>
          <p:cNvPr name="TextBox 9" id="9"/>
          <p:cNvSpPr txBox="true"/>
          <p:nvPr/>
        </p:nvSpPr>
        <p:spPr>
          <a:xfrm rot="0">
            <a:off x="10301005" y="1202517"/>
            <a:ext cx="3894455" cy="1393658"/>
          </a:xfrm>
          <a:prstGeom prst="rect">
            <a:avLst/>
          </a:prstGeom>
        </p:spPr>
        <p:txBody>
          <a:bodyPr anchor="t" rtlCol="false" tIns="0" lIns="0" bIns="0" rIns="0">
            <a:spAutoFit/>
          </a:bodyPr>
          <a:lstStyle/>
          <a:p>
            <a:pPr algn="ctr">
              <a:lnSpc>
                <a:spcPts val="5609"/>
              </a:lnSpc>
            </a:pPr>
            <a:r>
              <a:rPr lang="en-US" sz="4006">
                <a:solidFill>
                  <a:srgbClr val="10002B"/>
                </a:solidFill>
                <a:latin typeface="Canva Sans Bold"/>
              </a:rPr>
              <a:t>Functional or </a:t>
            </a:r>
          </a:p>
          <a:p>
            <a:pPr algn="ctr">
              <a:lnSpc>
                <a:spcPts val="5609"/>
              </a:lnSpc>
            </a:pPr>
            <a:r>
              <a:rPr lang="en-US" sz="4006">
                <a:solidFill>
                  <a:srgbClr val="10002B"/>
                </a:solidFill>
                <a:latin typeface="Canva Sans Bold"/>
              </a:rPr>
              <a:t>Non-Functional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grpSp>
        <p:nvGrpSpPr>
          <p:cNvPr name="Group 2" id="2"/>
          <p:cNvGrpSpPr/>
          <p:nvPr/>
        </p:nvGrpSpPr>
        <p:grpSpPr>
          <a:xfrm rot="0">
            <a:off x="1057275" y="1544571"/>
            <a:ext cx="7290408" cy="3598929"/>
            <a:chOff x="0" y="0"/>
            <a:chExt cx="9720544" cy="4798572"/>
          </a:xfrm>
        </p:grpSpPr>
        <p:grpSp>
          <p:nvGrpSpPr>
            <p:cNvPr name="Group 3" id="3"/>
            <p:cNvGrpSpPr/>
            <p:nvPr/>
          </p:nvGrpSpPr>
          <p:grpSpPr>
            <a:xfrm rot="0">
              <a:off x="0" y="0"/>
              <a:ext cx="9720544" cy="4798572"/>
              <a:chOff x="0" y="0"/>
              <a:chExt cx="2525518" cy="1246729"/>
            </a:xfrm>
          </p:grpSpPr>
          <p:sp>
            <p:nvSpPr>
              <p:cNvPr name="Freeform 4" id="4"/>
              <p:cNvSpPr/>
              <p:nvPr/>
            </p:nvSpPr>
            <p:spPr>
              <a:xfrm flipH="false" flipV="false" rot="0">
                <a:off x="0" y="0"/>
                <a:ext cx="2525518" cy="1246729"/>
              </a:xfrm>
              <a:custGeom>
                <a:avLst/>
                <a:gdLst/>
                <a:ahLst/>
                <a:cxnLst/>
                <a:rect r="r" b="b" t="t" l="l"/>
                <a:pathLst>
                  <a:path h="1246729" w="2525518">
                    <a:moveTo>
                      <a:pt x="0" y="0"/>
                    </a:moveTo>
                    <a:lnTo>
                      <a:pt x="2525518" y="0"/>
                    </a:lnTo>
                    <a:lnTo>
                      <a:pt x="2525518" y="1246729"/>
                    </a:lnTo>
                    <a:lnTo>
                      <a:pt x="0" y="1246729"/>
                    </a:lnTo>
                    <a:close/>
                  </a:path>
                </a:pathLst>
              </a:custGeom>
              <a:solidFill>
                <a:srgbClr val="FFFFFF"/>
              </a:solidFill>
            </p:spPr>
          </p:sp>
          <p:sp>
            <p:nvSpPr>
              <p:cNvPr name="TextBox 5" id="5"/>
              <p:cNvSpPr txBox="true"/>
              <p:nvPr/>
            </p:nvSpPr>
            <p:spPr>
              <a:xfrm>
                <a:off x="0" y="-95250"/>
                <a:ext cx="2525518" cy="1341979"/>
              </a:xfrm>
              <a:prstGeom prst="rect">
                <a:avLst/>
              </a:prstGeom>
            </p:spPr>
            <p:txBody>
              <a:bodyPr anchor="ctr" rtlCol="false" tIns="30534" lIns="30534" bIns="30534" rIns="30534"/>
              <a:lstStyle/>
              <a:p>
                <a:pPr algn="ctr">
                  <a:lnSpc>
                    <a:spcPts val="3541"/>
                  </a:lnSpc>
                </a:pPr>
              </a:p>
            </p:txBody>
          </p:sp>
        </p:grpSp>
        <p:sp>
          <p:nvSpPr>
            <p:cNvPr name="Freeform 6" id="6"/>
            <p:cNvSpPr/>
            <p:nvPr/>
          </p:nvSpPr>
          <p:spPr>
            <a:xfrm flipH="false" flipV="false" rot="0">
              <a:off x="144505" y="3175354"/>
              <a:ext cx="9141881" cy="1376260"/>
            </a:xfrm>
            <a:custGeom>
              <a:avLst/>
              <a:gdLst/>
              <a:ahLst/>
              <a:cxnLst/>
              <a:rect r="r" b="b" t="t" l="l"/>
              <a:pathLst>
                <a:path h="1376260" w="9141881">
                  <a:moveTo>
                    <a:pt x="0" y="0"/>
                  </a:moveTo>
                  <a:lnTo>
                    <a:pt x="9141881" y="0"/>
                  </a:lnTo>
                  <a:lnTo>
                    <a:pt x="9141881" y="1376260"/>
                  </a:lnTo>
                  <a:lnTo>
                    <a:pt x="0" y="1376260"/>
                  </a:lnTo>
                  <a:lnTo>
                    <a:pt x="0" y="0"/>
                  </a:lnTo>
                  <a:close/>
                </a:path>
              </a:pathLst>
            </a:custGeom>
            <a:blipFill>
              <a:blip r:embed="rId2"/>
              <a:stretch>
                <a:fillRect l="0" t="-36173" r="0" b="-30720"/>
              </a:stretch>
            </a:blipFill>
          </p:spPr>
        </p:sp>
        <p:sp>
          <p:nvSpPr>
            <p:cNvPr name="Freeform 7" id="7"/>
            <p:cNvSpPr/>
            <p:nvPr/>
          </p:nvSpPr>
          <p:spPr>
            <a:xfrm flipH="false" flipV="false" rot="0">
              <a:off x="237672" y="2659174"/>
              <a:ext cx="2117660" cy="1032359"/>
            </a:xfrm>
            <a:custGeom>
              <a:avLst/>
              <a:gdLst/>
              <a:ahLst/>
              <a:cxnLst/>
              <a:rect r="r" b="b" t="t" l="l"/>
              <a:pathLst>
                <a:path h="1032359" w="2117660">
                  <a:moveTo>
                    <a:pt x="0" y="0"/>
                  </a:moveTo>
                  <a:lnTo>
                    <a:pt x="2117660" y="0"/>
                  </a:lnTo>
                  <a:lnTo>
                    <a:pt x="2117660" y="1032359"/>
                  </a:lnTo>
                  <a:lnTo>
                    <a:pt x="0" y="1032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423130" y="946979"/>
              <a:ext cx="1089118" cy="2228375"/>
            </a:xfrm>
            <a:custGeom>
              <a:avLst/>
              <a:gdLst/>
              <a:ahLst/>
              <a:cxnLst/>
              <a:rect r="r" b="b" t="t" l="l"/>
              <a:pathLst>
                <a:path h="2228375" w="1089118">
                  <a:moveTo>
                    <a:pt x="0" y="0"/>
                  </a:moveTo>
                  <a:lnTo>
                    <a:pt x="1089118" y="0"/>
                  </a:lnTo>
                  <a:lnTo>
                    <a:pt x="1089118" y="2228375"/>
                  </a:lnTo>
                  <a:lnTo>
                    <a:pt x="0" y="2228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flipV="true">
              <a:off x="1296502" y="641642"/>
              <a:ext cx="0" cy="2017532"/>
            </a:xfrm>
            <a:prstGeom prst="line">
              <a:avLst/>
            </a:prstGeom>
            <a:ln cap="flat" w="48193">
              <a:solidFill>
                <a:srgbClr val="000000"/>
              </a:solidFill>
              <a:prstDash val="solid"/>
              <a:headEnd type="none" len="sm" w="sm"/>
              <a:tailEnd type="none" len="sm" w="sm"/>
            </a:ln>
          </p:spPr>
        </p:sp>
        <p:sp>
          <p:nvSpPr>
            <p:cNvPr name="TextBox 10" id="10"/>
            <p:cNvSpPr txBox="true"/>
            <p:nvPr/>
          </p:nvSpPr>
          <p:spPr>
            <a:xfrm rot="0">
              <a:off x="3923199" y="114083"/>
              <a:ext cx="2276998" cy="715619"/>
            </a:xfrm>
            <a:prstGeom prst="rect">
              <a:avLst/>
            </a:prstGeom>
          </p:spPr>
          <p:txBody>
            <a:bodyPr anchor="t" rtlCol="false" tIns="0" lIns="0" bIns="0" rIns="0">
              <a:spAutoFit/>
            </a:bodyPr>
            <a:lstStyle/>
            <a:p>
              <a:pPr algn="ctr">
                <a:lnSpc>
                  <a:spcPts val="4536"/>
                </a:lnSpc>
              </a:pPr>
              <a:r>
                <a:rPr lang="en-US" sz="3240">
                  <a:solidFill>
                    <a:srgbClr val="000000"/>
                  </a:solidFill>
                  <a:latin typeface="Canva Sans Bold"/>
                </a:rPr>
                <a:t>d=7.63m</a:t>
              </a:r>
            </a:p>
          </p:txBody>
        </p:sp>
        <p:sp>
          <p:nvSpPr>
            <p:cNvPr name="AutoShape 11" id="11"/>
            <p:cNvSpPr/>
            <p:nvPr/>
          </p:nvSpPr>
          <p:spPr>
            <a:xfrm>
              <a:off x="1296502" y="921257"/>
              <a:ext cx="7671187" cy="25722"/>
            </a:xfrm>
            <a:prstGeom prst="line">
              <a:avLst/>
            </a:prstGeom>
            <a:ln cap="flat" w="48193">
              <a:solidFill>
                <a:srgbClr val="000000"/>
              </a:solidFill>
              <a:prstDash val="sysDash"/>
              <a:headEnd type="none" len="sm" w="sm"/>
              <a:tailEnd type="none" len="sm" w="sm"/>
            </a:ln>
          </p:spPr>
        </p:sp>
        <p:sp>
          <p:nvSpPr>
            <p:cNvPr name="Freeform 12" id="12"/>
            <p:cNvSpPr/>
            <p:nvPr/>
          </p:nvSpPr>
          <p:spPr>
            <a:xfrm flipH="false" flipV="false" rot="0">
              <a:off x="3977146" y="2493432"/>
              <a:ext cx="2117660" cy="1032359"/>
            </a:xfrm>
            <a:custGeom>
              <a:avLst/>
              <a:gdLst/>
              <a:ahLst/>
              <a:cxnLst/>
              <a:rect r="r" b="b" t="t" l="l"/>
              <a:pathLst>
                <a:path h="1032359" w="2117660">
                  <a:moveTo>
                    <a:pt x="0" y="0"/>
                  </a:moveTo>
                  <a:lnTo>
                    <a:pt x="2117660" y="0"/>
                  </a:lnTo>
                  <a:lnTo>
                    <a:pt x="2117660" y="1032359"/>
                  </a:lnTo>
                  <a:lnTo>
                    <a:pt x="0" y="1032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3" id="13"/>
            <p:cNvSpPr/>
            <p:nvPr/>
          </p:nvSpPr>
          <p:spPr>
            <a:xfrm flipV="true">
              <a:off x="1226105" y="2061167"/>
              <a:ext cx="3835594" cy="25722"/>
            </a:xfrm>
            <a:prstGeom prst="line">
              <a:avLst/>
            </a:prstGeom>
            <a:ln cap="flat" w="48193">
              <a:solidFill>
                <a:srgbClr val="000000"/>
              </a:solidFill>
              <a:prstDash val="sysDash"/>
              <a:headEnd type="none" len="sm" w="sm"/>
              <a:tailEnd type="none" len="sm" w="sm"/>
            </a:ln>
          </p:spPr>
        </p:sp>
        <p:sp>
          <p:nvSpPr>
            <p:cNvPr name="AutoShape 14" id="14"/>
            <p:cNvSpPr/>
            <p:nvPr/>
          </p:nvSpPr>
          <p:spPr>
            <a:xfrm flipV="true">
              <a:off x="5035976" y="2061167"/>
              <a:ext cx="0" cy="432265"/>
            </a:xfrm>
            <a:prstGeom prst="line">
              <a:avLst/>
            </a:prstGeom>
            <a:ln cap="flat" w="48193">
              <a:solidFill>
                <a:srgbClr val="000000"/>
              </a:solidFill>
              <a:prstDash val="solid"/>
              <a:headEnd type="none" len="sm" w="sm"/>
              <a:tailEnd type="none" len="sm" w="sm"/>
            </a:ln>
          </p:spPr>
        </p:sp>
        <p:sp>
          <p:nvSpPr>
            <p:cNvPr name="TextBox 15" id="15"/>
            <p:cNvSpPr txBox="true"/>
            <p:nvPr/>
          </p:nvSpPr>
          <p:spPr>
            <a:xfrm rot="0">
              <a:off x="1952424" y="1345547"/>
              <a:ext cx="2276998" cy="715619"/>
            </a:xfrm>
            <a:prstGeom prst="rect">
              <a:avLst/>
            </a:prstGeom>
          </p:spPr>
          <p:txBody>
            <a:bodyPr anchor="t" rtlCol="false" tIns="0" lIns="0" bIns="0" rIns="0">
              <a:spAutoFit/>
            </a:bodyPr>
            <a:lstStyle/>
            <a:p>
              <a:pPr algn="ctr">
                <a:lnSpc>
                  <a:spcPts val="4536"/>
                </a:lnSpc>
              </a:pPr>
              <a:r>
                <a:rPr lang="en-US" sz="3240">
                  <a:solidFill>
                    <a:srgbClr val="000000"/>
                  </a:solidFill>
                  <a:latin typeface="Canva Sans Bold"/>
                </a:rPr>
                <a:t>D</a:t>
              </a:r>
            </a:p>
          </p:txBody>
        </p:sp>
      </p:grpSp>
      <p:grpSp>
        <p:nvGrpSpPr>
          <p:cNvPr name="Group 16" id="16"/>
          <p:cNvGrpSpPr/>
          <p:nvPr/>
        </p:nvGrpSpPr>
        <p:grpSpPr>
          <a:xfrm rot="0">
            <a:off x="10016346" y="921643"/>
            <a:ext cx="7830628" cy="1543050"/>
            <a:chOff x="0" y="0"/>
            <a:chExt cx="2062388" cy="406400"/>
          </a:xfrm>
        </p:grpSpPr>
        <p:sp>
          <p:nvSpPr>
            <p:cNvPr name="Freeform 17" id="17"/>
            <p:cNvSpPr/>
            <p:nvPr/>
          </p:nvSpPr>
          <p:spPr>
            <a:xfrm flipH="false" flipV="false" rot="0">
              <a:off x="0" y="0"/>
              <a:ext cx="2062388" cy="406400"/>
            </a:xfrm>
            <a:custGeom>
              <a:avLst/>
              <a:gdLst/>
              <a:ahLst/>
              <a:cxnLst/>
              <a:rect r="r" b="b" t="t" l="l"/>
              <a:pathLst>
                <a:path h="406400" w="2062388">
                  <a:moveTo>
                    <a:pt x="0" y="0"/>
                  </a:moveTo>
                  <a:lnTo>
                    <a:pt x="2062388" y="0"/>
                  </a:lnTo>
                  <a:lnTo>
                    <a:pt x="2062388" y="406400"/>
                  </a:lnTo>
                  <a:lnTo>
                    <a:pt x="0" y="406400"/>
                  </a:lnTo>
                  <a:close/>
                </a:path>
              </a:pathLst>
            </a:custGeom>
            <a:solidFill>
              <a:srgbClr val="65417A"/>
            </a:solidFill>
          </p:spPr>
        </p:sp>
        <p:sp>
          <p:nvSpPr>
            <p:cNvPr name="TextBox 18" id="18"/>
            <p:cNvSpPr txBox="true"/>
            <p:nvPr/>
          </p:nvSpPr>
          <p:spPr>
            <a:xfrm>
              <a:off x="0" y="-142875"/>
              <a:ext cx="2062388" cy="549275"/>
            </a:xfrm>
            <a:prstGeom prst="rect">
              <a:avLst/>
            </a:prstGeom>
          </p:spPr>
          <p:txBody>
            <a:bodyPr anchor="ctr" rtlCol="false" tIns="50800" lIns="50800" bIns="50800" rIns="50800"/>
            <a:lstStyle/>
            <a:p>
              <a:pPr algn="ctr">
                <a:lnSpc>
                  <a:spcPts val="4346"/>
                </a:lnSpc>
              </a:pPr>
              <a:r>
                <a:rPr lang="en-US" sz="2699">
                  <a:solidFill>
                    <a:srgbClr val="FFFFFF"/>
                  </a:solidFill>
                  <a:latin typeface="Telegraf Bold"/>
                </a:rPr>
                <a:t>MIT research shows that drivers take 0.75 seconds to detect obstacles while driving.</a:t>
              </a:r>
            </a:p>
          </p:txBody>
        </p:sp>
      </p:grpSp>
      <p:sp>
        <p:nvSpPr>
          <p:cNvPr name="Freeform 19" id="19"/>
          <p:cNvSpPr/>
          <p:nvPr/>
        </p:nvSpPr>
        <p:spPr>
          <a:xfrm flipH="false" flipV="false" rot="0">
            <a:off x="10016346" y="4872061"/>
            <a:ext cx="7830628" cy="1742485"/>
          </a:xfrm>
          <a:custGeom>
            <a:avLst/>
            <a:gdLst/>
            <a:ahLst/>
            <a:cxnLst/>
            <a:rect r="r" b="b" t="t" l="l"/>
            <a:pathLst>
              <a:path h="1742485" w="7830628">
                <a:moveTo>
                  <a:pt x="0" y="0"/>
                </a:moveTo>
                <a:lnTo>
                  <a:pt x="7830629" y="0"/>
                </a:lnTo>
                <a:lnTo>
                  <a:pt x="7830629" y="1742485"/>
                </a:lnTo>
                <a:lnTo>
                  <a:pt x="0" y="1742485"/>
                </a:lnTo>
                <a:lnTo>
                  <a:pt x="0" y="0"/>
                </a:lnTo>
                <a:close/>
              </a:path>
            </a:pathLst>
          </a:custGeom>
          <a:blipFill>
            <a:blip r:embed="rId7"/>
            <a:stretch>
              <a:fillRect l="0" t="-7779" r="0" b="-7779"/>
            </a:stretch>
          </a:blipFill>
        </p:spPr>
      </p:sp>
      <p:sp>
        <p:nvSpPr>
          <p:cNvPr name="Freeform 20" id="20"/>
          <p:cNvSpPr/>
          <p:nvPr/>
        </p:nvSpPr>
        <p:spPr>
          <a:xfrm flipH="false" flipV="false" rot="0">
            <a:off x="10016346" y="7034617"/>
            <a:ext cx="7830628" cy="1041811"/>
          </a:xfrm>
          <a:custGeom>
            <a:avLst/>
            <a:gdLst/>
            <a:ahLst/>
            <a:cxnLst/>
            <a:rect r="r" b="b" t="t" l="l"/>
            <a:pathLst>
              <a:path h="1041811" w="7830628">
                <a:moveTo>
                  <a:pt x="0" y="0"/>
                </a:moveTo>
                <a:lnTo>
                  <a:pt x="7830629" y="0"/>
                </a:lnTo>
                <a:lnTo>
                  <a:pt x="7830629" y="1041811"/>
                </a:lnTo>
                <a:lnTo>
                  <a:pt x="0" y="1041811"/>
                </a:lnTo>
                <a:lnTo>
                  <a:pt x="0" y="0"/>
                </a:lnTo>
                <a:close/>
              </a:path>
            </a:pathLst>
          </a:custGeom>
          <a:blipFill>
            <a:blip r:embed="rId8"/>
            <a:stretch>
              <a:fillRect l="0" t="0" r="0" b="-6086"/>
            </a:stretch>
          </a:blipFill>
        </p:spPr>
      </p:sp>
      <p:grpSp>
        <p:nvGrpSpPr>
          <p:cNvPr name="Group 21" id="21"/>
          <p:cNvGrpSpPr/>
          <p:nvPr/>
        </p:nvGrpSpPr>
        <p:grpSpPr>
          <a:xfrm rot="0">
            <a:off x="10016346" y="2908941"/>
            <a:ext cx="7830628" cy="1543050"/>
            <a:chOff x="0" y="0"/>
            <a:chExt cx="2062388" cy="406400"/>
          </a:xfrm>
        </p:grpSpPr>
        <p:sp>
          <p:nvSpPr>
            <p:cNvPr name="Freeform 22" id="22"/>
            <p:cNvSpPr/>
            <p:nvPr/>
          </p:nvSpPr>
          <p:spPr>
            <a:xfrm flipH="false" flipV="false" rot="0">
              <a:off x="0" y="0"/>
              <a:ext cx="2062388" cy="406400"/>
            </a:xfrm>
            <a:custGeom>
              <a:avLst/>
              <a:gdLst/>
              <a:ahLst/>
              <a:cxnLst/>
              <a:rect r="r" b="b" t="t" l="l"/>
              <a:pathLst>
                <a:path h="406400" w="2062388">
                  <a:moveTo>
                    <a:pt x="0" y="0"/>
                  </a:moveTo>
                  <a:lnTo>
                    <a:pt x="2062388" y="0"/>
                  </a:lnTo>
                  <a:lnTo>
                    <a:pt x="2062388" y="406400"/>
                  </a:lnTo>
                  <a:lnTo>
                    <a:pt x="0" y="406400"/>
                  </a:lnTo>
                  <a:close/>
                </a:path>
              </a:pathLst>
            </a:custGeom>
            <a:solidFill>
              <a:srgbClr val="65417A"/>
            </a:solidFill>
          </p:spPr>
        </p:sp>
        <p:sp>
          <p:nvSpPr>
            <p:cNvPr name="TextBox 23" id="23"/>
            <p:cNvSpPr txBox="true"/>
            <p:nvPr/>
          </p:nvSpPr>
          <p:spPr>
            <a:xfrm>
              <a:off x="0" y="-142875"/>
              <a:ext cx="2062388" cy="549275"/>
            </a:xfrm>
            <a:prstGeom prst="rect">
              <a:avLst/>
            </a:prstGeom>
          </p:spPr>
          <p:txBody>
            <a:bodyPr anchor="ctr" rtlCol="false" tIns="50800" lIns="50800" bIns="50800" rIns="50800"/>
            <a:lstStyle/>
            <a:p>
              <a:pPr algn="ctr">
                <a:lnSpc>
                  <a:spcPts val="4346"/>
                </a:lnSpc>
              </a:pPr>
              <a:r>
                <a:rPr lang="en-US" sz="2699">
                  <a:solidFill>
                    <a:srgbClr val="FFFFFF"/>
                  </a:solidFill>
                  <a:latin typeface="Telegraf Bold"/>
                </a:rPr>
                <a:t>MIT research shows that drivers take 0.75 seconds to detect obstacles while driving.</a:t>
              </a:r>
            </a:p>
          </p:txBody>
        </p:sp>
      </p:grpSp>
      <p:grpSp>
        <p:nvGrpSpPr>
          <p:cNvPr name="Group 24" id="24"/>
          <p:cNvGrpSpPr/>
          <p:nvPr/>
        </p:nvGrpSpPr>
        <p:grpSpPr>
          <a:xfrm rot="0">
            <a:off x="1028700" y="4968577"/>
            <a:ext cx="10462672" cy="9223562"/>
            <a:chOff x="0" y="0"/>
            <a:chExt cx="13950230" cy="12298082"/>
          </a:xfrm>
        </p:grpSpPr>
        <p:sp>
          <p:nvSpPr>
            <p:cNvPr name="Freeform 25" id="25"/>
            <p:cNvSpPr/>
            <p:nvPr/>
          </p:nvSpPr>
          <p:spPr>
            <a:xfrm flipH="false" flipV="false" rot="0">
              <a:off x="1652147" y="0"/>
              <a:ext cx="12298082" cy="12298082"/>
            </a:xfrm>
            <a:custGeom>
              <a:avLst/>
              <a:gdLst/>
              <a:ahLst/>
              <a:cxnLst/>
              <a:rect r="r" b="b" t="t" l="l"/>
              <a:pathLst>
                <a:path h="12298082" w="12298082">
                  <a:moveTo>
                    <a:pt x="0" y="0"/>
                  </a:moveTo>
                  <a:lnTo>
                    <a:pt x="12298083" y="0"/>
                  </a:lnTo>
                  <a:lnTo>
                    <a:pt x="12298083" y="12298082"/>
                  </a:lnTo>
                  <a:lnTo>
                    <a:pt x="0" y="12298082"/>
                  </a:lnTo>
                  <a:lnTo>
                    <a:pt x="0" y="0"/>
                  </a:lnTo>
                  <a:close/>
                </a:path>
              </a:pathLst>
            </a:custGeom>
            <a:blipFill>
              <a:blip r:embed="rId9">
                <a:alphaModFix amt="65000"/>
              </a:blip>
              <a:stretch>
                <a:fillRect l="0" t="0" r="0" b="0"/>
              </a:stretch>
            </a:blipFill>
          </p:spPr>
        </p:sp>
        <p:sp>
          <p:nvSpPr>
            <p:cNvPr name="Freeform 26" id="26"/>
            <p:cNvSpPr/>
            <p:nvPr/>
          </p:nvSpPr>
          <p:spPr>
            <a:xfrm flipH="false" flipV="false" rot="0">
              <a:off x="0" y="372930"/>
              <a:ext cx="9747187" cy="5776111"/>
            </a:xfrm>
            <a:custGeom>
              <a:avLst/>
              <a:gdLst/>
              <a:ahLst/>
              <a:cxnLst/>
              <a:rect r="r" b="b" t="t" l="l"/>
              <a:pathLst>
                <a:path h="5776111" w="9747187">
                  <a:moveTo>
                    <a:pt x="0" y="0"/>
                  </a:moveTo>
                  <a:lnTo>
                    <a:pt x="9747187" y="0"/>
                  </a:lnTo>
                  <a:lnTo>
                    <a:pt x="9747187" y="5776111"/>
                  </a:lnTo>
                  <a:lnTo>
                    <a:pt x="0" y="5776111"/>
                  </a:lnTo>
                  <a:lnTo>
                    <a:pt x="0" y="0"/>
                  </a:lnTo>
                  <a:close/>
                </a:path>
              </a:pathLst>
            </a:custGeom>
            <a:blipFill>
              <a:blip r:embed="rId10"/>
              <a:stretch>
                <a:fillRect l="0" t="0" r="0" b="0"/>
              </a:stretch>
            </a:blipFill>
          </p:spPr>
        </p:sp>
        <p:sp>
          <p:nvSpPr>
            <p:cNvPr name="Freeform 27" id="27"/>
            <p:cNvSpPr/>
            <p:nvPr/>
          </p:nvSpPr>
          <p:spPr>
            <a:xfrm flipH="false" flipV="false" rot="0">
              <a:off x="6073518" y="4355451"/>
              <a:ext cx="494278" cy="502381"/>
            </a:xfrm>
            <a:custGeom>
              <a:avLst/>
              <a:gdLst/>
              <a:ahLst/>
              <a:cxnLst/>
              <a:rect r="r" b="b" t="t" l="l"/>
              <a:pathLst>
                <a:path h="502381" w="494278">
                  <a:moveTo>
                    <a:pt x="0" y="0"/>
                  </a:moveTo>
                  <a:lnTo>
                    <a:pt x="494277" y="0"/>
                  </a:lnTo>
                  <a:lnTo>
                    <a:pt x="494277" y="502380"/>
                  </a:lnTo>
                  <a:lnTo>
                    <a:pt x="0" y="502380"/>
                  </a:lnTo>
                  <a:lnTo>
                    <a:pt x="0" y="0"/>
                  </a:lnTo>
                  <a:close/>
                </a:path>
              </a:pathLst>
            </a:custGeom>
            <a:blipFill>
              <a:blip r:embed="rId11"/>
              <a:stretch>
                <a:fillRect l="0" t="0" r="0" b="0"/>
              </a:stretch>
            </a:blipFill>
          </p:spPr>
        </p:sp>
      </p:grpSp>
      <p:grpSp>
        <p:nvGrpSpPr>
          <p:cNvPr name="Group 28" id="28"/>
          <p:cNvGrpSpPr/>
          <p:nvPr/>
        </p:nvGrpSpPr>
        <p:grpSpPr>
          <a:xfrm rot="0">
            <a:off x="10016346" y="8399983"/>
            <a:ext cx="7830628" cy="1716634"/>
            <a:chOff x="0" y="0"/>
            <a:chExt cx="2062388" cy="452117"/>
          </a:xfrm>
        </p:grpSpPr>
        <p:sp>
          <p:nvSpPr>
            <p:cNvPr name="Freeform 29" id="29"/>
            <p:cNvSpPr/>
            <p:nvPr/>
          </p:nvSpPr>
          <p:spPr>
            <a:xfrm flipH="false" flipV="false" rot="0">
              <a:off x="0" y="0"/>
              <a:ext cx="2062388" cy="452117"/>
            </a:xfrm>
            <a:custGeom>
              <a:avLst/>
              <a:gdLst/>
              <a:ahLst/>
              <a:cxnLst/>
              <a:rect r="r" b="b" t="t" l="l"/>
              <a:pathLst>
                <a:path h="452117" w="2062388">
                  <a:moveTo>
                    <a:pt x="0" y="0"/>
                  </a:moveTo>
                  <a:lnTo>
                    <a:pt x="2062388" y="0"/>
                  </a:lnTo>
                  <a:lnTo>
                    <a:pt x="2062388" y="452117"/>
                  </a:lnTo>
                  <a:lnTo>
                    <a:pt x="0" y="452117"/>
                  </a:lnTo>
                  <a:close/>
                </a:path>
              </a:pathLst>
            </a:custGeom>
            <a:solidFill>
              <a:srgbClr val="65417A"/>
            </a:solidFill>
          </p:spPr>
        </p:sp>
        <p:sp>
          <p:nvSpPr>
            <p:cNvPr name="TextBox 30" id="30"/>
            <p:cNvSpPr txBox="true"/>
            <p:nvPr/>
          </p:nvSpPr>
          <p:spPr>
            <a:xfrm>
              <a:off x="0" y="-142875"/>
              <a:ext cx="2062388" cy="594992"/>
            </a:xfrm>
            <a:prstGeom prst="rect">
              <a:avLst/>
            </a:prstGeom>
          </p:spPr>
          <p:txBody>
            <a:bodyPr anchor="ctr" rtlCol="false" tIns="50800" lIns="50800" bIns="50800" rIns="50800"/>
            <a:lstStyle/>
            <a:p>
              <a:pPr algn="ctr">
                <a:lnSpc>
                  <a:spcPts val="4346"/>
                </a:lnSpc>
              </a:pPr>
              <a:r>
                <a:rPr lang="en-US" sz="2699">
                  <a:solidFill>
                    <a:srgbClr val="FFFFFF"/>
                  </a:solidFill>
                  <a:latin typeface="Telegraf Bold"/>
                </a:rPr>
                <a:t>If the car is travelling at 60m/s The move distance moved wil be 45m which is past the Road Sign</a:t>
              </a:r>
            </a:p>
          </p:txBody>
        </p:sp>
      </p:grpSp>
      <p:sp>
        <p:nvSpPr>
          <p:cNvPr name="Freeform 31" id="31"/>
          <p:cNvSpPr/>
          <p:nvPr/>
        </p:nvSpPr>
        <p:spPr>
          <a:xfrm flipH="false" flipV="false" rot="0">
            <a:off x="7419208" y="8770912"/>
            <a:ext cx="928475" cy="974777"/>
          </a:xfrm>
          <a:custGeom>
            <a:avLst/>
            <a:gdLst/>
            <a:ahLst/>
            <a:cxnLst/>
            <a:rect r="r" b="b" t="t" l="l"/>
            <a:pathLst>
              <a:path h="974777" w="928475">
                <a:moveTo>
                  <a:pt x="0" y="0"/>
                </a:moveTo>
                <a:lnTo>
                  <a:pt x="928475" y="0"/>
                </a:lnTo>
                <a:lnTo>
                  <a:pt x="928475" y="974776"/>
                </a:lnTo>
                <a:lnTo>
                  <a:pt x="0" y="9747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2" id="32"/>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711679" y="1793782"/>
            <a:ext cx="9739101" cy="5573671"/>
          </a:xfrm>
          <a:custGeom>
            <a:avLst/>
            <a:gdLst/>
            <a:ahLst/>
            <a:cxnLst/>
            <a:rect r="r" b="b" t="t" l="l"/>
            <a:pathLst>
              <a:path h="5573671" w="9739101">
                <a:moveTo>
                  <a:pt x="0" y="0"/>
                </a:moveTo>
                <a:lnTo>
                  <a:pt x="9739101" y="0"/>
                </a:lnTo>
                <a:lnTo>
                  <a:pt x="9739101" y="5573671"/>
                </a:lnTo>
                <a:lnTo>
                  <a:pt x="0" y="5573671"/>
                </a:lnTo>
                <a:lnTo>
                  <a:pt x="0" y="0"/>
                </a:lnTo>
                <a:close/>
              </a:path>
            </a:pathLst>
          </a:custGeom>
          <a:blipFill>
            <a:blip r:embed="rId3"/>
            <a:stretch>
              <a:fillRect l="0" t="0" r="0" b="0"/>
            </a:stretch>
          </a:blipFill>
        </p:spPr>
      </p:sp>
      <p:grpSp>
        <p:nvGrpSpPr>
          <p:cNvPr name="Group 3" id="3"/>
          <p:cNvGrpSpPr/>
          <p:nvPr/>
        </p:nvGrpSpPr>
        <p:grpSpPr>
          <a:xfrm rot="0">
            <a:off x="11224044" y="1793782"/>
            <a:ext cx="6385704" cy="1543050"/>
            <a:chOff x="0" y="0"/>
            <a:chExt cx="1681831" cy="406400"/>
          </a:xfrm>
        </p:grpSpPr>
        <p:sp>
          <p:nvSpPr>
            <p:cNvPr name="Freeform 4" id="4"/>
            <p:cNvSpPr/>
            <p:nvPr/>
          </p:nvSpPr>
          <p:spPr>
            <a:xfrm flipH="false" flipV="false" rot="0">
              <a:off x="0" y="0"/>
              <a:ext cx="1681831" cy="406400"/>
            </a:xfrm>
            <a:custGeom>
              <a:avLst/>
              <a:gdLst/>
              <a:ahLst/>
              <a:cxnLst/>
              <a:rect r="r" b="b" t="t" l="l"/>
              <a:pathLst>
                <a:path h="406400" w="1681831">
                  <a:moveTo>
                    <a:pt x="0" y="0"/>
                  </a:moveTo>
                  <a:lnTo>
                    <a:pt x="1681831" y="0"/>
                  </a:lnTo>
                  <a:lnTo>
                    <a:pt x="1681831" y="406400"/>
                  </a:lnTo>
                  <a:lnTo>
                    <a:pt x="0" y="406400"/>
                  </a:lnTo>
                  <a:close/>
                </a:path>
              </a:pathLst>
            </a:custGeom>
            <a:solidFill>
              <a:srgbClr val="594280"/>
            </a:solidFill>
          </p:spPr>
        </p:sp>
        <p:sp>
          <p:nvSpPr>
            <p:cNvPr name="TextBox 5" id="5"/>
            <p:cNvSpPr txBox="true"/>
            <p:nvPr/>
          </p:nvSpPr>
          <p:spPr>
            <a:xfrm>
              <a:off x="0" y="-95250"/>
              <a:ext cx="1681831" cy="501650"/>
            </a:xfrm>
            <a:prstGeom prst="rect">
              <a:avLst/>
            </a:prstGeom>
          </p:spPr>
          <p:txBody>
            <a:bodyPr anchor="ctr" rtlCol="false" tIns="50800" lIns="50800" bIns="50800" rIns="50800"/>
            <a:lstStyle/>
            <a:p>
              <a:pPr algn="ctr">
                <a:lnSpc>
                  <a:spcPts val="3220"/>
                </a:lnSpc>
              </a:pPr>
              <a:r>
                <a:rPr lang="en-US" sz="2000">
                  <a:solidFill>
                    <a:srgbClr val="FFFFFF"/>
                  </a:solidFill>
                  <a:latin typeface="Rubik Bold"/>
                </a:rPr>
                <a:t>Our App is capable of monitoring the cars speed</a:t>
              </a:r>
            </a:p>
            <a:p>
              <a:pPr algn="ctr">
                <a:lnSpc>
                  <a:spcPts val="3220"/>
                </a:lnSpc>
              </a:pPr>
              <a:r>
                <a:rPr lang="en-US" sz="2000">
                  <a:solidFill>
                    <a:srgbClr val="FFFFFF"/>
                  </a:solidFill>
                  <a:latin typeface="Rubik Bold"/>
                </a:rPr>
                <a:t>and knows the distance to the next Road Sign</a:t>
              </a:r>
            </a:p>
          </p:txBody>
        </p:sp>
      </p:grpSp>
      <p:grpSp>
        <p:nvGrpSpPr>
          <p:cNvPr name="Group 6" id="6"/>
          <p:cNvGrpSpPr/>
          <p:nvPr/>
        </p:nvGrpSpPr>
        <p:grpSpPr>
          <a:xfrm rot="0">
            <a:off x="11224044" y="3809093"/>
            <a:ext cx="6385704" cy="1636268"/>
            <a:chOff x="0" y="0"/>
            <a:chExt cx="1681831" cy="430951"/>
          </a:xfrm>
        </p:grpSpPr>
        <p:sp>
          <p:nvSpPr>
            <p:cNvPr name="Freeform 7" id="7"/>
            <p:cNvSpPr/>
            <p:nvPr/>
          </p:nvSpPr>
          <p:spPr>
            <a:xfrm flipH="false" flipV="false" rot="0">
              <a:off x="0" y="0"/>
              <a:ext cx="1681831" cy="430951"/>
            </a:xfrm>
            <a:custGeom>
              <a:avLst/>
              <a:gdLst/>
              <a:ahLst/>
              <a:cxnLst/>
              <a:rect r="r" b="b" t="t" l="l"/>
              <a:pathLst>
                <a:path h="430951" w="1681831">
                  <a:moveTo>
                    <a:pt x="0" y="0"/>
                  </a:moveTo>
                  <a:lnTo>
                    <a:pt x="1681831" y="0"/>
                  </a:lnTo>
                  <a:lnTo>
                    <a:pt x="1681831" y="430951"/>
                  </a:lnTo>
                  <a:lnTo>
                    <a:pt x="0" y="430951"/>
                  </a:lnTo>
                  <a:close/>
                </a:path>
              </a:pathLst>
            </a:custGeom>
            <a:solidFill>
              <a:srgbClr val="594280"/>
            </a:solidFill>
          </p:spPr>
        </p:sp>
        <p:sp>
          <p:nvSpPr>
            <p:cNvPr name="TextBox 8" id="8"/>
            <p:cNvSpPr txBox="true"/>
            <p:nvPr/>
          </p:nvSpPr>
          <p:spPr>
            <a:xfrm>
              <a:off x="0" y="-95250"/>
              <a:ext cx="1681831" cy="526201"/>
            </a:xfrm>
            <a:prstGeom prst="rect">
              <a:avLst/>
            </a:prstGeom>
          </p:spPr>
          <p:txBody>
            <a:bodyPr anchor="ctr" rtlCol="false" tIns="50800" lIns="50800" bIns="50800" rIns="50800"/>
            <a:lstStyle/>
            <a:p>
              <a:pPr algn="ctr">
                <a:lnSpc>
                  <a:spcPts val="3220"/>
                </a:lnSpc>
              </a:pPr>
              <a:r>
                <a:rPr lang="en-US" sz="2000">
                  <a:solidFill>
                    <a:srgbClr val="FFFFFF"/>
                  </a:solidFill>
                  <a:latin typeface="Rubik Bold"/>
                </a:rPr>
                <a:t>So the app already know the time it will take the threshold distance (d) upon arriving at d’ we already start notifying the driver to the potential road sign</a:t>
              </a:r>
            </a:p>
          </p:txBody>
        </p:sp>
      </p:grpSp>
      <p:sp>
        <p:nvSpPr>
          <p:cNvPr name="Freeform 9" id="9"/>
          <p:cNvSpPr/>
          <p:nvPr/>
        </p:nvSpPr>
        <p:spPr>
          <a:xfrm flipH="false" flipV="false" rot="0">
            <a:off x="13797818" y="5639455"/>
            <a:ext cx="1611116" cy="1208337"/>
          </a:xfrm>
          <a:custGeom>
            <a:avLst/>
            <a:gdLst/>
            <a:ahLst/>
            <a:cxnLst/>
            <a:rect r="r" b="b" t="t" l="l"/>
            <a:pathLst>
              <a:path h="1208337" w="1611116">
                <a:moveTo>
                  <a:pt x="0" y="0"/>
                </a:moveTo>
                <a:lnTo>
                  <a:pt x="1611116" y="0"/>
                </a:lnTo>
                <a:lnTo>
                  <a:pt x="1611116" y="1208337"/>
                </a:lnTo>
                <a:lnTo>
                  <a:pt x="0" y="1208337"/>
                </a:lnTo>
                <a:lnTo>
                  <a:pt x="0" y="0"/>
                </a:lnTo>
                <a:close/>
              </a:path>
            </a:pathLst>
          </a:custGeom>
          <a:blipFill>
            <a:blip r:embed="rId4"/>
            <a:stretch>
              <a:fillRect l="0" t="0" r="0" b="0"/>
            </a:stretch>
          </a:blipFill>
        </p:spPr>
      </p:sp>
      <p:sp>
        <p:nvSpPr>
          <p:cNvPr name="Freeform 10" id="10"/>
          <p:cNvSpPr/>
          <p:nvPr/>
        </p:nvSpPr>
        <p:spPr>
          <a:xfrm flipH="false" flipV="false" rot="0">
            <a:off x="303129" y="7648777"/>
            <a:ext cx="2622014" cy="2153329"/>
          </a:xfrm>
          <a:custGeom>
            <a:avLst/>
            <a:gdLst/>
            <a:ahLst/>
            <a:cxnLst/>
            <a:rect r="r" b="b" t="t" l="l"/>
            <a:pathLst>
              <a:path h="2153329" w="2622014">
                <a:moveTo>
                  <a:pt x="0" y="0"/>
                </a:moveTo>
                <a:lnTo>
                  <a:pt x="2622014" y="0"/>
                </a:lnTo>
                <a:lnTo>
                  <a:pt x="2622014" y="2153329"/>
                </a:lnTo>
                <a:lnTo>
                  <a:pt x="0" y="2153329"/>
                </a:lnTo>
                <a:lnTo>
                  <a:pt x="0" y="0"/>
                </a:lnTo>
                <a:close/>
              </a:path>
            </a:pathLst>
          </a:custGeom>
          <a:blipFill>
            <a:blip r:embed="rId5"/>
            <a:stretch>
              <a:fillRect l="0" t="0" r="0" b="0"/>
            </a:stretch>
          </a:blipFill>
        </p:spPr>
      </p:sp>
      <p:grpSp>
        <p:nvGrpSpPr>
          <p:cNvPr name="Group 11" id="11"/>
          <p:cNvGrpSpPr/>
          <p:nvPr/>
        </p:nvGrpSpPr>
        <p:grpSpPr>
          <a:xfrm rot="0">
            <a:off x="4193516" y="7735247"/>
            <a:ext cx="3272068" cy="1980389"/>
            <a:chOff x="0" y="0"/>
            <a:chExt cx="861779" cy="521584"/>
          </a:xfrm>
        </p:grpSpPr>
        <p:sp>
          <p:nvSpPr>
            <p:cNvPr name="Freeform 12" id="12"/>
            <p:cNvSpPr/>
            <p:nvPr/>
          </p:nvSpPr>
          <p:spPr>
            <a:xfrm flipH="false" flipV="false" rot="0">
              <a:off x="0" y="0"/>
              <a:ext cx="861779" cy="521584"/>
            </a:xfrm>
            <a:custGeom>
              <a:avLst/>
              <a:gdLst/>
              <a:ahLst/>
              <a:cxnLst/>
              <a:rect r="r" b="b" t="t" l="l"/>
              <a:pathLst>
                <a:path h="521584" w="861779">
                  <a:moveTo>
                    <a:pt x="120669" y="0"/>
                  </a:moveTo>
                  <a:lnTo>
                    <a:pt x="741110" y="0"/>
                  </a:lnTo>
                  <a:cubicBezTo>
                    <a:pt x="773114" y="0"/>
                    <a:pt x="803806" y="12713"/>
                    <a:pt x="826436" y="35343"/>
                  </a:cubicBezTo>
                  <a:cubicBezTo>
                    <a:pt x="849066" y="57973"/>
                    <a:pt x="861779" y="88666"/>
                    <a:pt x="861779" y="120669"/>
                  </a:cubicBezTo>
                  <a:lnTo>
                    <a:pt x="861779" y="400915"/>
                  </a:lnTo>
                  <a:cubicBezTo>
                    <a:pt x="861779" y="432918"/>
                    <a:pt x="849066" y="463611"/>
                    <a:pt x="826436" y="486241"/>
                  </a:cubicBezTo>
                  <a:cubicBezTo>
                    <a:pt x="803806" y="508871"/>
                    <a:pt x="773114" y="521584"/>
                    <a:pt x="741110" y="521584"/>
                  </a:cubicBezTo>
                  <a:lnTo>
                    <a:pt x="120669" y="521584"/>
                  </a:lnTo>
                  <a:cubicBezTo>
                    <a:pt x="88666" y="521584"/>
                    <a:pt x="57973" y="508871"/>
                    <a:pt x="35343" y="486241"/>
                  </a:cubicBezTo>
                  <a:cubicBezTo>
                    <a:pt x="12713" y="463611"/>
                    <a:pt x="0" y="432918"/>
                    <a:pt x="0" y="400915"/>
                  </a:cubicBezTo>
                  <a:lnTo>
                    <a:pt x="0" y="120669"/>
                  </a:lnTo>
                  <a:cubicBezTo>
                    <a:pt x="0" y="88666"/>
                    <a:pt x="12713" y="57973"/>
                    <a:pt x="35343" y="35343"/>
                  </a:cubicBezTo>
                  <a:cubicBezTo>
                    <a:pt x="57973" y="12713"/>
                    <a:pt x="88666" y="0"/>
                    <a:pt x="120669" y="0"/>
                  </a:cubicBezTo>
                  <a:close/>
                </a:path>
              </a:pathLst>
            </a:custGeom>
            <a:solidFill>
              <a:srgbClr val="594280"/>
            </a:solidFill>
          </p:spPr>
        </p:sp>
        <p:sp>
          <p:nvSpPr>
            <p:cNvPr name="TextBox 13" id="13"/>
            <p:cNvSpPr txBox="true"/>
            <p:nvPr/>
          </p:nvSpPr>
          <p:spPr>
            <a:xfrm>
              <a:off x="0" y="-152400"/>
              <a:ext cx="861779" cy="673984"/>
            </a:xfrm>
            <a:prstGeom prst="rect">
              <a:avLst/>
            </a:prstGeom>
          </p:spPr>
          <p:txBody>
            <a:bodyPr anchor="ctr" rtlCol="false" tIns="50800" lIns="50800" bIns="50800" rIns="50800"/>
            <a:lstStyle/>
            <a:p>
              <a:pPr algn="ctr">
                <a:lnSpc>
                  <a:spcPts val="5634"/>
                </a:lnSpc>
              </a:pPr>
              <a:r>
                <a:rPr lang="en-US" sz="3499">
                  <a:solidFill>
                    <a:srgbClr val="FFFFFF"/>
                  </a:solidFill>
                  <a:latin typeface="Rubik Bold"/>
                </a:rPr>
                <a:t>Performance</a:t>
              </a:r>
            </a:p>
          </p:txBody>
        </p:sp>
      </p:grpSp>
      <p:sp>
        <p:nvSpPr>
          <p:cNvPr name="TextBox 14" id="14"/>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1</a:t>
            </a:r>
          </a:p>
        </p:txBody>
      </p:sp>
      <p:grpSp>
        <p:nvGrpSpPr>
          <p:cNvPr name="Group 15" id="15"/>
          <p:cNvGrpSpPr/>
          <p:nvPr/>
        </p:nvGrpSpPr>
        <p:grpSpPr>
          <a:xfrm rot="0">
            <a:off x="8011445" y="7729403"/>
            <a:ext cx="3541576" cy="1986232"/>
            <a:chOff x="0" y="0"/>
            <a:chExt cx="932761" cy="523123"/>
          </a:xfrm>
        </p:grpSpPr>
        <p:sp>
          <p:nvSpPr>
            <p:cNvPr name="Freeform 16" id="16"/>
            <p:cNvSpPr/>
            <p:nvPr/>
          </p:nvSpPr>
          <p:spPr>
            <a:xfrm flipH="false" flipV="false" rot="0">
              <a:off x="0" y="0"/>
              <a:ext cx="932761" cy="523123"/>
            </a:xfrm>
            <a:custGeom>
              <a:avLst/>
              <a:gdLst/>
              <a:ahLst/>
              <a:cxnLst/>
              <a:rect r="r" b="b" t="t" l="l"/>
              <a:pathLst>
                <a:path h="523123" w="932761">
                  <a:moveTo>
                    <a:pt x="111487" y="0"/>
                  </a:moveTo>
                  <a:lnTo>
                    <a:pt x="821274" y="0"/>
                  </a:lnTo>
                  <a:cubicBezTo>
                    <a:pt x="850842" y="0"/>
                    <a:pt x="879199" y="11746"/>
                    <a:pt x="900107" y="32654"/>
                  </a:cubicBezTo>
                  <a:cubicBezTo>
                    <a:pt x="921015" y="53561"/>
                    <a:pt x="932761" y="81918"/>
                    <a:pt x="932761" y="111487"/>
                  </a:cubicBezTo>
                  <a:lnTo>
                    <a:pt x="932761" y="411636"/>
                  </a:lnTo>
                  <a:cubicBezTo>
                    <a:pt x="932761" y="473209"/>
                    <a:pt x="882846" y="523123"/>
                    <a:pt x="821274" y="523123"/>
                  </a:cubicBezTo>
                  <a:lnTo>
                    <a:pt x="111487" y="523123"/>
                  </a:lnTo>
                  <a:cubicBezTo>
                    <a:pt x="81918" y="523123"/>
                    <a:pt x="53561" y="511377"/>
                    <a:pt x="32654" y="490469"/>
                  </a:cubicBezTo>
                  <a:cubicBezTo>
                    <a:pt x="11746" y="469561"/>
                    <a:pt x="0" y="441204"/>
                    <a:pt x="0" y="411636"/>
                  </a:cubicBezTo>
                  <a:lnTo>
                    <a:pt x="0" y="111487"/>
                  </a:lnTo>
                  <a:cubicBezTo>
                    <a:pt x="0" y="81918"/>
                    <a:pt x="11746" y="53561"/>
                    <a:pt x="32654" y="32654"/>
                  </a:cubicBezTo>
                  <a:cubicBezTo>
                    <a:pt x="53561" y="11746"/>
                    <a:pt x="81918" y="0"/>
                    <a:pt x="111487" y="0"/>
                  </a:cubicBezTo>
                  <a:close/>
                </a:path>
              </a:pathLst>
            </a:custGeom>
            <a:solidFill>
              <a:srgbClr val="594280"/>
            </a:solidFill>
          </p:spPr>
        </p:sp>
        <p:sp>
          <p:nvSpPr>
            <p:cNvPr name="TextBox 17" id="17"/>
            <p:cNvSpPr txBox="true"/>
            <p:nvPr/>
          </p:nvSpPr>
          <p:spPr>
            <a:xfrm>
              <a:off x="0" y="-152400"/>
              <a:ext cx="932761" cy="675523"/>
            </a:xfrm>
            <a:prstGeom prst="rect">
              <a:avLst/>
            </a:prstGeom>
          </p:spPr>
          <p:txBody>
            <a:bodyPr anchor="ctr" rtlCol="false" tIns="50800" lIns="50800" bIns="50800" rIns="50800"/>
            <a:lstStyle/>
            <a:p>
              <a:pPr algn="ctr">
                <a:lnSpc>
                  <a:spcPts val="5634"/>
                </a:lnSpc>
              </a:pPr>
              <a:r>
                <a:rPr lang="en-US" sz="3499">
                  <a:solidFill>
                    <a:srgbClr val="FFFFFF"/>
                  </a:solidFill>
                  <a:latin typeface="Rubik Bold"/>
                </a:rPr>
                <a:t>Reliability</a:t>
              </a:r>
            </a:p>
          </p:txBody>
        </p:sp>
      </p:grpSp>
      <p:grpSp>
        <p:nvGrpSpPr>
          <p:cNvPr name="Group 18" id="18"/>
          <p:cNvGrpSpPr/>
          <p:nvPr/>
        </p:nvGrpSpPr>
        <p:grpSpPr>
          <a:xfrm rot="0">
            <a:off x="12095946" y="7735247"/>
            <a:ext cx="3541576" cy="1986232"/>
            <a:chOff x="0" y="0"/>
            <a:chExt cx="932761" cy="523123"/>
          </a:xfrm>
        </p:grpSpPr>
        <p:sp>
          <p:nvSpPr>
            <p:cNvPr name="Freeform 19" id="19"/>
            <p:cNvSpPr/>
            <p:nvPr/>
          </p:nvSpPr>
          <p:spPr>
            <a:xfrm flipH="false" flipV="false" rot="0">
              <a:off x="0" y="0"/>
              <a:ext cx="932761" cy="523123"/>
            </a:xfrm>
            <a:custGeom>
              <a:avLst/>
              <a:gdLst/>
              <a:ahLst/>
              <a:cxnLst/>
              <a:rect r="r" b="b" t="t" l="l"/>
              <a:pathLst>
                <a:path h="523123" w="932761">
                  <a:moveTo>
                    <a:pt x="111487" y="0"/>
                  </a:moveTo>
                  <a:lnTo>
                    <a:pt x="821274" y="0"/>
                  </a:lnTo>
                  <a:cubicBezTo>
                    <a:pt x="850842" y="0"/>
                    <a:pt x="879199" y="11746"/>
                    <a:pt x="900107" y="32654"/>
                  </a:cubicBezTo>
                  <a:cubicBezTo>
                    <a:pt x="921015" y="53561"/>
                    <a:pt x="932761" y="81918"/>
                    <a:pt x="932761" y="111487"/>
                  </a:cubicBezTo>
                  <a:lnTo>
                    <a:pt x="932761" y="411636"/>
                  </a:lnTo>
                  <a:cubicBezTo>
                    <a:pt x="932761" y="473209"/>
                    <a:pt x="882846" y="523123"/>
                    <a:pt x="821274" y="523123"/>
                  </a:cubicBezTo>
                  <a:lnTo>
                    <a:pt x="111487" y="523123"/>
                  </a:lnTo>
                  <a:cubicBezTo>
                    <a:pt x="81918" y="523123"/>
                    <a:pt x="53561" y="511377"/>
                    <a:pt x="32654" y="490469"/>
                  </a:cubicBezTo>
                  <a:cubicBezTo>
                    <a:pt x="11746" y="469561"/>
                    <a:pt x="0" y="441204"/>
                    <a:pt x="0" y="411636"/>
                  </a:cubicBezTo>
                  <a:lnTo>
                    <a:pt x="0" y="111487"/>
                  </a:lnTo>
                  <a:cubicBezTo>
                    <a:pt x="0" y="81918"/>
                    <a:pt x="11746" y="53561"/>
                    <a:pt x="32654" y="32654"/>
                  </a:cubicBezTo>
                  <a:cubicBezTo>
                    <a:pt x="53561" y="11746"/>
                    <a:pt x="81918" y="0"/>
                    <a:pt x="111487" y="0"/>
                  </a:cubicBezTo>
                  <a:close/>
                </a:path>
              </a:pathLst>
            </a:custGeom>
            <a:solidFill>
              <a:srgbClr val="594280"/>
            </a:solidFill>
          </p:spPr>
        </p:sp>
        <p:sp>
          <p:nvSpPr>
            <p:cNvPr name="TextBox 20" id="20"/>
            <p:cNvSpPr txBox="true"/>
            <p:nvPr/>
          </p:nvSpPr>
          <p:spPr>
            <a:xfrm>
              <a:off x="0" y="-152400"/>
              <a:ext cx="932761" cy="675523"/>
            </a:xfrm>
            <a:prstGeom prst="rect">
              <a:avLst/>
            </a:prstGeom>
          </p:spPr>
          <p:txBody>
            <a:bodyPr anchor="ctr" rtlCol="false" tIns="50800" lIns="50800" bIns="50800" rIns="50800"/>
            <a:lstStyle/>
            <a:p>
              <a:pPr algn="ctr">
                <a:lnSpc>
                  <a:spcPts val="5634"/>
                </a:lnSpc>
              </a:pPr>
              <a:r>
                <a:rPr lang="en-US" sz="3499">
                  <a:solidFill>
                    <a:srgbClr val="FFFFFF"/>
                  </a:solidFill>
                  <a:latin typeface="Rubik Bold"/>
                </a:rPr>
                <a:t>Usuability</a:t>
              </a:r>
            </a:p>
          </p:txBody>
        </p:sp>
      </p:grpSp>
      <p:sp>
        <p:nvSpPr>
          <p:cNvPr name="TextBox 21" id="21"/>
          <p:cNvSpPr txBox="true"/>
          <p:nvPr/>
        </p:nvSpPr>
        <p:spPr>
          <a:xfrm rot="0">
            <a:off x="2359820" y="7553527"/>
            <a:ext cx="1553052" cy="835386"/>
          </a:xfrm>
          <a:prstGeom prst="rect">
            <a:avLst/>
          </a:prstGeom>
        </p:spPr>
        <p:txBody>
          <a:bodyPr anchor="t" rtlCol="false" tIns="0" lIns="0" bIns="0" rIns="0">
            <a:spAutoFit/>
          </a:bodyPr>
          <a:lstStyle/>
          <a:p>
            <a:pPr algn="ctr">
              <a:lnSpc>
                <a:spcPts val="6799"/>
              </a:lnSpc>
              <a:spcBef>
                <a:spcPct val="0"/>
              </a:spcBef>
            </a:pPr>
            <a:r>
              <a:rPr lang="en-US" sz="4856">
                <a:solidFill>
                  <a:srgbClr val="FEFEFE"/>
                </a:solidFill>
                <a:latin typeface="Neue Machina Ultra-Bold"/>
              </a:rPr>
              <a:t>Why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783341" y="1028700"/>
            <a:ext cx="2150395" cy="7679984"/>
          </a:xfrm>
          <a:custGeom>
            <a:avLst/>
            <a:gdLst/>
            <a:ahLst/>
            <a:cxnLst/>
            <a:rect r="r" b="b" t="t" l="l"/>
            <a:pathLst>
              <a:path h="7679984" w="2150395">
                <a:moveTo>
                  <a:pt x="0" y="0"/>
                </a:moveTo>
                <a:lnTo>
                  <a:pt x="2150395" y="0"/>
                </a:lnTo>
                <a:lnTo>
                  <a:pt x="2150395" y="7679984"/>
                </a:lnTo>
                <a:lnTo>
                  <a:pt x="0" y="7679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80912" y="6324101"/>
            <a:ext cx="12649886" cy="3765513"/>
            <a:chOff x="0" y="0"/>
            <a:chExt cx="16866514" cy="5020684"/>
          </a:xfrm>
        </p:grpSpPr>
        <p:sp>
          <p:nvSpPr>
            <p:cNvPr name="Freeform 4" id="4"/>
            <p:cNvSpPr/>
            <p:nvPr/>
          </p:nvSpPr>
          <p:spPr>
            <a:xfrm flipH="false" flipV="false" rot="0">
              <a:off x="341701" y="210006"/>
              <a:ext cx="15984289" cy="4272157"/>
            </a:xfrm>
            <a:custGeom>
              <a:avLst/>
              <a:gdLst/>
              <a:ahLst/>
              <a:cxnLst/>
              <a:rect r="r" b="b" t="t" l="l"/>
              <a:pathLst>
                <a:path h="4272157" w="15984289">
                  <a:moveTo>
                    <a:pt x="0" y="0"/>
                  </a:moveTo>
                  <a:lnTo>
                    <a:pt x="15984289" y="0"/>
                  </a:lnTo>
                  <a:lnTo>
                    <a:pt x="15984289" y="4272156"/>
                  </a:lnTo>
                  <a:lnTo>
                    <a:pt x="0" y="4272156"/>
                  </a:lnTo>
                  <a:lnTo>
                    <a:pt x="0" y="0"/>
                  </a:lnTo>
                  <a:close/>
                </a:path>
              </a:pathLst>
            </a:custGeom>
            <a:blipFill>
              <a:blip r:embed="rId4"/>
              <a:stretch>
                <a:fillRect l="-6055" t="0" r="-321" b="0"/>
              </a:stretch>
            </a:blipFill>
          </p:spPr>
        </p:sp>
        <p:sp>
          <p:nvSpPr>
            <p:cNvPr name="Freeform 5" id="5"/>
            <p:cNvSpPr/>
            <p:nvPr/>
          </p:nvSpPr>
          <p:spPr>
            <a:xfrm flipH="false" flipV="false" rot="0">
              <a:off x="11666233" y="0"/>
              <a:ext cx="5200281" cy="2099614"/>
            </a:xfrm>
            <a:custGeom>
              <a:avLst/>
              <a:gdLst/>
              <a:ahLst/>
              <a:cxnLst/>
              <a:rect r="r" b="b" t="t" l="l"/>
              <a:pathLst>
                <a:path h="2099614" w="5200281">
                  <a:moveTo>
                    <a:pt x="0" y="0"/>
                  </a:moveTo>
                  <a:lnTo>
                    <a:pt x="5200281" y="0"/>
                  </a:lnTo>
                  <a:lnTo>
                    <a:pt x="5200281" y="2099614"/>
                  </a:lnTo>
                  <a:lnTo>
                    <a:pt x="0" y="2099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872" y="629912"/>
              <a:ext cx="2504720" cy="1221051"/>
            </a:xfrm>
            <a:custGeom>
              <a:avLst/>
              <a:gdLst/>
              <a:ahLst/>
              <a:cxnLst/>
              <a:rect r="r" b="b" t="t" l="l"/>
              <a:pathLst>
                <a:path h="1221051" w="2504720">
                  <a:moveTo>
                    <a:pt x="0" y="0"/>
                  </a:moveTo>
                  <a:lnTo>
                    <a:pt x="2504720" y="0"/>
                  </a:lnTo>
                  <a:lnTo>
                    <a:pt x="2504720" y="1221051"/>
                  </a:lnTo>
                  <a:lnTo>
                    <a:pt x="0" y="12210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554825" y="629912"/>
              <a:ext cx="2183915" cy="1001871"/>
            </a:xfrm>
            <a:custGeom>
              <a:avLst/>
              <a:gdLst/>
              <a:ahLst/>
              <a:cxnLst/>
              <a:rect r="r" b="b" t="t" l="l"/>
              <a:pathLst>
                <a:path h="1001871" w="2183915">
                  <a:moveTo>
                    <a:pt x="0" y="0"/>
                  </a:moveTo>
                  <a:lnTo>
                    <a:pt x="2183915" y="0"/>
                  </a:lnTo>
                  <a:lnTo>
                    <a:pt x="2183915" y="1001871"/>
                  </a:lnTo>
                  <a:lnTo>
                    <a:pt x="0" y="1001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0" y="1850963"/>
              <a:ext cx="3831674" cy="1971571"/>
            </a:xfrm>
            <a:custGeom>
              <a:avLst/>
              <a:gdLst/>
              <a:ahLst/>
              <a:cxnLst/>
              <a:rect r="r" b="b" t="t" l="l"/>
              <a:pathLst>
                <a:path h="1971571" w="3831674">
                  <a:moveTo>
                    <a:pt x="0" y="0"/>
                  </a:moveTo>
                  <a:lnTo>
                    <a:pt x="3831674" y="0"/>
                  </a:lnTo>
                  <a:lnTo>
                    <a:pt x="3831674" y="1971571"/>
                  </a:lnTo>
                  <a:lnTo>
                    <a:pt x="0" y="19715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470127" y="2654788"/>
              <a:ext cx="2537226" cy="1163952"/>
            </a:xfrm>
            <a:custGeom>
              <a:avLst/>
              <a:gdLst/>
              <a:ahLst/>
              <a:cxnLst/>
              <a:rect r="r" b="b" t="t" l="l"/>
              <a:pathLst>
                <a:path h="1163952" w="2537226">
                  <a:moveTo>
                    <a:pt x="0" y="0"/>
                  </a:moveTo>
                  <a:lnTo>
                    <a:pt x="2537226" y="0"/>
                  </a:lnTo>
                  <a:lnTo>
                    <a:pt x="2537226" y="1163953"/>
                  </a:lnTo>
                  <a:lnTo>
                    <a:pt x="0" y="1163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947982" y="467831"/>
              <a:ext cx="2387594" cy="1163952"/>
            </a:xfrm>
            <a:custGeom>
              <a:avLst/>
              <a:gdLst/>
              <a:ahLst/>
              <a:cxnLst/>
              <a:rect r="r" b="b" t="t" l="l"/>
              <a:pathLst>
                <a:path h="1163952" w="2387594">
                  <a:moveTo>
                    <a:pt x="0" y="0"/>
                  </a:moveTo>
                  <a:lnTo>
                    <a:pt x="2387595" y="0"/>
                  </a:lnTo>
                  <a:lnTo>
                    <a:pt x="2387595" y="1163952"/>
                  </a:lnTo>
                  <a:lnTo>
                    <a:pt x="0" y="1163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932684" y="2346084"/>
              <a:ext cx="3078169" cy="1396719"/>
            </a:xfrm>
            <a:custGeom>
              <a:avLst/>
              <a:gdLst/>
              <a:ahLst/>
              <a:cxnLst/>
              <a:rect r="r" b="b" t="t" l="l"/>
              <a:pathLst>
                <a:path h="1396719" w="3078169">
                  <a:moveTo>
                    <a:pt x="0" y="0"/>
                  </a:moveTo>
                  <a:lnTo>
                    <a:pt x="3078169" y="0"/>
                  </a:lnTo>
                  <a:lnTo>
                    <a:pt x="3078169" y="1396720"/>
                  </a:lnTo>
                  <a:lnTo>
                    <a:pt x="0" y="139672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3054617" y="2464923"/>
              <a:ext cx="3271373" cy="2555760"/>
            </a:xfrm>
            <a:custGeom>
              <a:avLst/>
              <a:gdLst/>
              <a:ahLst/>
              <a:cxnLst/>
              <a:rect r="r" b="b" t="t" l="l"/>
              <a:pathLst>
                <a:path h="2555760" w="3271373">
                  <a:moveTo>
                    <a:pt x="0" y="0"/>
                  </a:moveTo>
                  <a:lnTo>
                    <a:pt x="3271373" y="0"/>
                  </a:lnTo>
                  <a:lnTo>
                    <a:pt x="3271373" y="2555761"/>
                  </a:lnTo>
                  <a:lnTo>
                    <a:pt x="0" y="255576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13" id="13"/>
          <p:cNvSpPr/>
          <p:nvPr/>
        </p:nvSpPr>
        <p:spPr>
          <a:xfrm flipH="false" flipV="false" rot="0">
            <a:off x="1028700" y="2049606"/>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17"/>
            <a:stretch>
              <a:fillRect l="-1317" t="0" r="-76829" b="0"/>
            </a:stretch>
          </a:blipFill>
        </p:spPr>
      </p:sp>
      <p:sp>
        <p:nvSpPr>
          <p:cNvPr name="Freeform 14" id="14"/>
          <p:cNvSpPr/>
          <p:nvPr/>
        </p:nvSpPr>
        <p:spPr>
          <a:xfrm flipH="false" flipV="false" rot="0">
            <a:off x="1163678" y="2216668"/>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028700" y="3035411"/>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17"/>
            <a:stretch>
              <a:fillRect l="-1317" t="0" r="-76829" b="0"/>
            </a:stretch>
          </a:blipFill>
        </p:spPr>
      </p:sp>
      <p:sp>
        <p:nvSpPr>
          <p:cNvPr name="Freeform 16" id="16"/>
          <p:cNvSpPr/>
          <p:nvPr/>
        </p:nvSpPr>
        <p:spPr>
          <a:xfrm flipH="false" flipV="false" rot="0">
            <a:off x="1163678" y="3202473"/>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028700" y="4586320"/>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17"/>
            <a:stretch>
              <a:fillRect l="-1317" t="0" r="-76829" b="0"/>
            </a:stretch>
          </a:blipFill>
        </p:spPr>
      </p:sp>
      <p:sp>
        <p:nvSpPr>
          <p:cNvPr name="Freeform 18" id="18"/>
          <p:cNvSpPr/>
          <p:nvPr/>
        </p:nvSpPr>
        <p:spPr>
          <a:xfrm flipH="false" flipV="false" rot="0">
            <a:off x="1163678" y="4753382"/>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2</a:t>
            </a:r>
          </a:p>
        </p:txBody>
      </p:sp>
      <p:sp>
        <p:nvSpPr>
          <p:cNvPr name="TextBox 20" id="20"/>
          <p:cNvSpPr txBox="true"/>
          <p:nvPr/>
        </p:nvSpPr>
        <p:spPr>
          <a:xfrm rot="0">
            <a:off x="2057400" y="2032921"/>
            <a:ext cx="653653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User Stoke in Traffic Jamb</a:t>
            </a:r>
          </a:p>
        </p:txBody>
      </p:sp>
      <p:sp>
        <p:nvSpPr>
          <p:cNvPr name="TextBox 21" id="21"/>
          <p:cNvSpPr txBox="true"/>
          <p:nvPr/>
        </p:nvSpPr>
        <p:spPr>
          <a:xfrm rot="0">
            <a:off x="2057400" y="3018726"/>
            <a:ext cx="8183521" cy="1109345"/>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Neue Machina Bold"/>
              </a:rPr>
              <a:t>This can be due to an accident or car breakdown or other </a:t>
            </a:r>
          </a:p>
        </p:txBody>
      </p:sp>
      <p:sp>
        <p:nvSpPr>
          <p:cNvPr name="TextBox 22" id="22"/>
          <p:cNvSpPr txBox="true"/>
          <p:nvPr/>
        </p:nvSpPr>
        <p:spPr>
          <a:xfrm rot="0">
            <a:off x="2057400" y="4519645"/>
            <a:ext cx="8183521" cy="1671320"/>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Neue Machina Bold"/>
              </a:rPr>
              <a:t>How are we going to notify other coming to that location that there’s traffic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49606"/>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2"/>
            <a:stretch>
              <a:fillRect l="-1317" t="0" r="-76829" b="0"/>
            </a:stretch>
          </a:blipFill>
        </p:spPr>
      </p:sp>
      <p:sp>
        <p:nvSpPr>
          <p:cNvPr name="Freeform 3" id="3"/>
          <p:cNvSpPr/>
          <p:nvPr/>
        </p:nvSpPr>
        <p:spPr>
          <a:xfrm flipH="false" flipV="false" rot="0">
            <a:off x="1163678" y="2216668"/>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93939" y="238134"/>
            <a:ext cx="9296020" cy="9438597"/>
          </a:xfrm>
          <a:custGeom>
            <a:avLst/>
            <a:gdLst/>
            <a:ahLst/>
            <a:cxnLst/>
            <a:rect r="r" b="b" t="t" l="l"/>
            <a:pathLst>
              <a:path h="9438597" w="9296020">
                <a:moveTo>
                  <a:pt x="0" y="0"/>
                </a:moveTo>
                <a:lnTo>
                  <a:pt x="9296021" y="0"/>
                </a:lnTo>
                <a:lnTo>
                  <a:pt x="9296021" y="9438598"/>
                </a:lnTo>
                <a:lnTo>
                  <a:pt x="0" y="9438598"/>
                </a:lnTo>
                <a:lnTo>
                  <a:pt x="0" y="0"/>
                </a:lnTo>
                <a:close/>
              </a:path>
            </a:pathLst>
          </a:custGeom>
          <a:blipFill>
            <a:blip r:embed="rId5"/>
            <a:stretch>
              <a:fillRect l="0" t="0" r="0" b="0"/>
            </a:stretch>
          </a:blipFill>
        </p:spPr>
      </p:sp>
      <p:sp>
        <p:nvSpPr>
          <p:cNvPr name="TextBox 5" id="5"/>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2</a:t>
            </a:r>
          </a:p>
        </p:txBody>
      </p:sp>
      <p:sp>
        <p:nvSpPr>
          <p:cNvPr name="TextBox 6" id="6"/>
          <p:cNvSpPr txBox="true"/>
          <p:nvPr/>
        </p:nvSpPr>
        <p:spPr>
          <a:xfrm rot="0">
            <a:off x="2057400" y="2032921"/>
            <a:ext cx="6536539" cy="15906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To tackle this we will set a given circular perimter having radius R</a:t>
            </a:r>
          </a:p>
        </p:txBody>
      </p:sp>
      <p:sp>
        <p:nvSpPr>
          <p:cNvPr name="Freeform 7" id="7"/>
          <p:cNvSpPr/>
          <p:nvPr/>
        </p:nvSpPr>
        <p:spPr>
          <a:xfrm flipH="false" flipV="false" rot="0">
            <a:off x="1028700" y="4290346"/>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2"/>
            <a:stretch>
              <a:fillRect l="-1317" t="0" r="-76829" b="0"/>
            </a:stretch>
          </a:blipFill>
        </p:spPr>
      </p:sp>
      <p:sp>
        <p:nvSpPr>
          <p:cNvPr name="Freeform 8" id="8"/>
          <p:cNvSpPr/>
          <p:nvPr/>
        </p:nvSpPr>
        <p:spPr>
          <a:xfrm flipH="false" flipV="false" rot="0">
            <a:off x="1163678" y="4457408"/>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057400" y="4273661"/>
            <a:ext cx="6536539" cy="15906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The Radius R permits us to know  the users in our app who are in the perimeter</a:t>
            </a:r>
          </a:p>
        </p:txBody>
      </p:sp>
      <p:sp>
        <p:nvSpPr>
          <p:cNvPr name="Freeform 10" id="10"/>
          <p:cNvSpPr/>
          <p:nvPr/>
        </p:nvSpPr>
        <p:spPr>
          <a:xfrm flipH="false" flipV="false" rot="0">
            <a:off x="1028700" y="6702536"/>
            <a:ext cx="557264" cy="557180"/>
          </a:xfrm>
          <a:custGeom>
            <a:avLst/>
            <a:gdLst/>
            <a:ahLst/>
            <a:cxnLst/>
            <a:rect r="r" b="b" t="t" l="l"/>
            <a:pathLst>
              <a:path h="557180" w="557264">
                <a:moveTo>
                  <a:pt x="0" y="0"/>
                </a:moveTo>
                <a:lnTo>
                  <a:pt x="557264" y="0"/>
                </a:lnTo>
                <a:lnTo>
                  <a:pt x="557264" y="557180"/>
                </a:lnTo>
                <a:lnTo>
                  <a:pt x="0" y="557180"/>
                </a:lnTo>
                <a:lnTo>
                  <a:pt x="0" y="0"/>
                </a:lnTo>
                <a:close/>
              </a:path>
            </a:pathLst>
          </a:custGeom>
          <a:blipFill>
            <a:blip r:embed="rId2"/>
            <a:stretch>
              <a:fillRect l="-1317" t="0" r="-76829" b="0"/>
            </a:stretch>
          </a:blipFill>
        </p:spPr>
      </p:sp>
      <p:sp>
        <p:nvSpPr>
          <p:cNvPr name="Freeform 11" id="11"/>
          <p:cNvSpPr/>
          <p:nvPr/>
        </p:nvSpPr>
        <p:spPr>
          <a:xfrm flipH="false" flipV="false" rot="0">
            <a:off x="1163678" y="6869598"/>
            <a:ext cx="287309" cy="223056"/>
          </a:xfrm>
          <a:custGeom>
            <a:avLst/>
            <a:gdLst/>
            <a:ahLst/>
            <a:cxnLst/>
            <a:rect r="r" b="b" t="t" l="l"/>
            <a:pathLst>
              <a:path h="223056" w="287309">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057400" y="6685851"/>
            <a:ext cx="6536539"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Bold"/>
              </a:rPr>
              <a:t>After this is done we created an Algorithm to tackle this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5468142" y="1028700"/>
            <a:ext cx="1791158" cy="1719512"/>
          </a:xfrm>
          <a:custGeom>
            <a:avLst/>
            <a:gdLst/>
            <a:ahLst/>
            <a:cxnLst/>
            <a:rect r="r" b="b" t="t" l="l"/>
            <a:pathLst>
              <a:path h="1719512" w="1791158">
                <a:moveTo>
                  <a:pt x="0" y="0"/>
                </a:moveTo>
                <a:lnTo>
                  <a:pt x="1791158" y="0"/>
                </a:lnTo>
                <a:lnTo>
                  <a:pt x="1791158" y="1719512"/>
                </a:lnTo>
                <a:lnTo>
                  <a:pt x="0" y="1719512"/>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64495" y="419806"/>
            <a:ext cx="13359009" cy="9447388"/>
          </a:xfrm>
          <a:custGeom>
            <a:avLst/>
            <a:gdLst/>
            <a:ahLst/>
            <a:cxnLst/>
            <a:rect r="r" b="b" t="t" l="l"/>
            <a:pathLst>
              <a:path h="9447388" w="13359009">
                <a:moveTo>
                  <a:pt x="0" y="0"/>
                </a:moveTo>
                <a:lnTo>
                  <a:pt x="13359010" y="0"/>
                </a:lnTo>
                <a:lnTo>
                  <a:pt x="13359010" y="9447388"/>
                </a:lnTo>
                <a:lnTo>
                  <a:pt x="0" y="9447388"/>
                </a:lnTo>
                <a:lnTo>
                  <a:pt x="0" y="0"/>
                </a:lnTo>
                <a:close/>
              </a:path>
            </a:pathLst>
          </a:custGeom>
          <a:blipFill>
            <a:blip r:embed="rId4"/>
            <a:stretch>
              <a:fillRect l="0" t="-3026" r="0" b="-3026"/>
            </a:stretch>
          </a:blipFill>
        </p:spPr>
      </p:sp>
      <p:sp>
        <p:nvSpPr>
          <p:cNvPr name="TextBox 4" id="4"/>
          <p:cNvSpPr txBox="true"/>
          <p:nvPr/>
        </p:nvSpPr>
        <p:spPr>
          <a:xfrm rot="-5400000">
            <a:off x="-2825358" y="2939788"/>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600363" y="-281303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0" y="8097776"/>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grpSp>
        <p:nvGrpSpPr>
          <p:cNvPr name="Group 4" id="4"/>
          <p:cNvGrpSpPr/>
          <p:nvPr/>
        </p:nvGrpSpPr>
        <p:grpSpPr>
          <a:xfrm rot="0">
            <a:off x="1544361" y="4299558"/>
            <a:ext cx="6807058" cy="1500118"/>
            <a:chOff x="0" y="0"/>
            <a:chExt cx="1792805" cy="395093"/>
          </a:xfrm>
        </p:grpSpPr>
        <p:sp>
          <p:nvSpPr>
            <p:cNvPr name="Freeform 5" id="5"/>
            <p:cNvSpPr/>
            <p:nvPr/>
          </p:nvSpPr>
          <p:spPr>
            <a:xfrm flipH="false" flipV="false" rot="0">
              <a:off x="0" y="0"/>
              <a:ext cx="1792805" cy="395093"/>
            </a:xfrm>
            <a:custGeom>
              <a:avLst/>
              <a:gdLst/>
              <a:ahLst/>
              <a:cxnLst/>
              <a:rect r="r" b="b" t="t" l="l"/>
              <a:pathLst>
                <a:path h="395093" w="1792805">
                  <a:moveTo>
                    <a:pt x="58004" y="0"/>
                  </a:moveTo>
                  <a:lnTo>
                    <a:pt x="1734801" y="0"/>
                  </a:lnTo>
                  <a:cubicBezTo>
                    <a:pt x="1766836" y="0"/>
                    <a:pt x="1792805" y="25969"/>
                    <a:pt x="1792805" y="58004"/>
                  </a:cubicBezTo>
                  <a:lnTo>
                    <a:pt x="1792805" y="337089"/>
                  </a:lnTo>
                  <a:cubicBezTo>
                    <a:pt x="1792805" y="352472"/>
                    <a:pt x="1786694" y="367226"/>
                    <a:pt x="1775816" y="378104"/>
                  </a:cubicBezTo>
                  <a:cubicBezTo>
                    <a:pt x="1764938" y="388982"/>
                    <a:pt x="1750185" y="395093"/>
                    <a:pt x="1734801" y="395093"/>
                  </a:cubicBezTo>
                  <a:lnTo>
                    <a:pt x="58004" y="395093"/>
                  </a:lnTo>
                  <a:cubicBezTo>
                    <a:pt x="42621" y="395093"/>
                    <a:pt x="27867" y="388982"/>
                    <a:pt x="16989" y="378104"/>
                  </a:cubicBezTo>
                  <a:cubicBezTo>
                    <a:pt x="6111" y="367226"/>
                    <a:pt x="0" y="352472"/>
                    <a:pt x="0" y="337089"/>
                  </a:cubicBezTo>
                  <a:lnTo>
                    <a:pt x="0" y="58004"/>
                  </a:lnTo>
                  <a:cubicBezTo>
                    <a:pt x="0" y="42621"/>
                    <a:pt x="6111" y="27867"/>
                    <a:pt x="16989" y="16989"/>
                  </a:cubicBezTo>
                  <a:cubicBezTo>
                    <a:pt x="27867" y="6111"/>
                    <a:pt x="42621" y="0"/>
                    <a:pt x="58004" y="0"/>
                  </a:cubicBezTo>
                  <a:close/>
                </a:path>
              </a:pathLst>
            </a:custGeom>
            <a:solidFill>
              <a:srgbClr val="3E487D"/>
            </a:solidFill>
          </p:spPr>
        </p:sp>
        <p:sp>
          <p:nvSpPr>
            <p:cNvPr name="TextBox 6" id="6"/>
            <p:cNvSpPr txBox="true"/>
            <p:nvPr/>
          </p:nvSpPr>
          <p:spPr>
            <a:xfrm>
              <a:off x="0" y="-276225"/>
              <a:ext cx="1792805" cy="671318"/>
            </a:xfrm>
            <a:prstGeom prst="rect">
              <a:avLst/>
            </a:prstGeom>
          </p:spPr>
          <p:txBody>
            <a:bodyPr anchor="ctr" rtlCol="false" tIns="50800" lIns="50800" bIns="50800" rIns="50800"/>
            <a:lstStyle/>
            <a:p>
              <a:pPr algn="ctr">
                <a:lnSpc>
                  <a:spcPts val="10303"/>
                </a:lnSpc>
              </a:pPr>
              <a:r>
                <a:rPr lang="en-US" sz="6399">
                  <a:solidFill>
                    <a:srgbClr val="FFFFFF"/>
                  </a:solidFill>
                  <a:latin typeface="Rubik Bold"/>
                </a:rPr>
                <a:t>Security</a:t>
              </a:r>
            </a:p>
          </p:txBody>
        </p:sp>
      </p:grpSp>
      <p:sp>
        <p:nvSpPr>
          <p:cNvPr name="Freeform 7" id="7"/>
          <p:cNvSpPr/>
          <p:nvPr/>
        </p:nvSpPr>
        <p:spPr>
          <a:xfrm flipH="false" flipV="false" rot="0">
            <a:off x="1028700" y="3849793"/>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8" id="8"/>
          <p:cNvSpPr txBox="true"/>
          <p:nvPr/>
        </p:nvSpPr>
        <p:spPr>
          <a:xfrm rot="0">
            <a:off x="1149339" y="3953671"/>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1</a:t>
            </a:r>
          </a:p>
        </p:txBody>
      </p:sp>
      <p:sp>
        <p:nvSpPr>
          <p:cNvPr name="TextBox 9" id="9"/>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2</a:t>
            </a:r>
          </a:p>
        </p:txBody>
      </p:sp>
      <p:sp>
        <p:nvSpPr>
          <p:cNvPr name="TextBox 10" id="10"/>
          <p:cNvSpPr txBox="true"/>
          <p:nvPr/>
        </p:nvSpPr>
        <p:spPr>
          <a:xfrm rot="0">
            <a:off x="829161" y="1751118"/>
            <a:ext cx="8907224" cy="1736725"/>
          </a:xfrm>
          <a:prstGeom prst="rect">
            <a:avLst/>
          </a:prstGeom>
        </p:spPr>
        <p:txBody>
          <a:bodyPr anchor="t" rtlCol="false" tIns="0" lIns="0" bIns="0" rIns="0">
            <a:spAutoFit/>
          </a:bodyPr>
          <a:lstStyle/>
          <a:p>
            <a:pPr algn="l">
              <a:lnSpc>
                <a:spcPts val="3499"/>
              </a:lnSpc>
            </a:pPr>
            <a:r>
              <a:rPr lang="en-US" sz="2499">
                <a:solidFill>
                  <a:srgbClr val="FFFFFF"/>
                </a:solidFill>
                <a:latin typeface="Canva Sans Bold"/>
              </a:rPr>
              <a:t>A user Approaching the set perimeter can be redirected to another route depending on this preference.</a:t>
            </a:r>
          </a:p>
          <a:p>
            <a:pPr algn="l">
              <a:lnSpc>
                <a:spcPts val="3499"/>
              </a:lnSpc>
            </a:pPr>
            <a:r>
              <a:rPr lang="en-US" sz="2499">
                <a:solidFill>
                  <a:srgbClr val="FFFFFF"/>
                </a:solidFill>
                <a:latin typeface="Canva Sans Bold"/>
              </a:rPr>
              <a:t>This analysis of the various scenarios needs to make sure brings in the need for the following requirements</a:t>
            </a:r>
          </a:p>
        </p:txBody>
      </p:sp>
      <p:grpSp>
        <p:nvGrpSpPr>
          <p:cNvPr name="Group 11" id="11"/>
          <p:cNvGrpSpPr/>
          <p:nvPr/>
        </p:nvGrpSpPr>
        <p:grpSpPr>
          <a:xfrm rot="0">
            <a:off x="9659661" y="4299558"/>
            <a:ext cx="6807058" cy="1500118"/>
            <a:chOff x="0" y="0"/>
            <a:chExt cx="1792805" cy="395093"/>
          </a:xfrm>
        </p:grpSpPr>
        <p:sp>
          <p:nvSpPr>
            <p:cNvPr name="Freeform 12" id="12"/>
            <p:cNvSpPr/>
            <p:nvPr/>
          </p:nvSpPr>
          <p:spPr>
            <a:xfrm flipH="false" flipV="false" rot="0">
              <a:off x="0" y="0"/>
              <a:ext cx="1792805" cy="395093"/>
            </a:xfrm>
            <a:custGeom>
              <a:avLst/>
              <a:gdLst/>
              <a:ahLst/>
              <a:cxnLst/>
              <a:rect r="r" b="b" t="t" l="l"/>
              <a:pathLst>
                <a:path h="395093" w="1792805">
                  <a:moveTo>
                    <a:pt x="58004" y="0"/>
                  </a:moveTo>
                  <a:lnTo>
                    <a:pt x="1734801" y="0"/>
                  </a:lnTo>
                  <a:cubicBezTo>
                    <a:pt x="1766836" y="0"/>
                    <a:pt x="1792805" y="25969"/>
                    <a:pt x="1792805" y="58004"/>
                  </a:cubicBezTo>
                  <a:lnTo>
                    <a:pt x="1792805" y="337089"/>
                  </a:lnTo>
                  <a:cubicBezTo>
                    <a:pt x="1792805" y="352472"/>
                    <a:pt x="1786694" y="367226"/>
                    <a:pt x="1775816" y="378104"/>
                  </a:cubicBezTo>
                  <a:cubicBezTo>
                    <a:pt x="1764938" y="388982"/>
                    <a:pt x="1750185" y="395093"/>
                    <a:pt x="1734801" y="395093"/>
                  </a:cubicBezTo>
                  <a:lnTo>
                    <a:pt x="58004" y="395093"/>
                  </a:lnTo>
                  <a:cubicBezTo>
                    <a:pt x="42621" y="395093"/>
                    <a:pt x="27867" y="388982"/>
                    <a:pt x="16989" y="378104"/>
                  </a:cubicBezTo>
                  <a:cubicBezTo>
                    <a:pt x="6111" y="367226"/>
                    <a:pt x="0" y="352472"/>
                    <a:pt x="0" y="337089"/>
                  </a:cubicBezTo>
                  <a:lnTo>
                    <a:pt x="0" y="58004"/>
                  </a:lnTo>
                  <a:cubicBezTo>
                    <a:pt x="0" y="42621"/>
                    <a:pt x="6111" y="27867"/>
                    <a:pt x="16989" y="16989"/>
                  </a:cubicBezTo>
                  <a:cubicBezTo>
                    <a:pt x="27867" y="6111"/>
                    <a:pt x="42621" y="0"/>
                    <a:pt x="58004" y="0"/>
                  </a:cubicBezTo>
                  <a:close/>
                </a:path>
              </a:pathLst>
            </a:custGeom>
            <a:solidFill>
              <a:srgbClr val="3E487D"/>
            </a:solidFill>
          </p:spPr>
        </p:sp>
        <p:sp>
          <p:nvSpPr>
            <p:cNvPr name="TextBox 13" id="13"/>
            <p:cNvSpPr txBox="true"/>
            <p:nvPr/>
          </p:nvSpPr>
          <p:spPr>
            <a:xfrm>
              <a:off x="0" y="-276225"/>
              <a:ext cx="1792805" cy="671318"/>
            </a:xfrm>
            <a:prstGeom prst="rect">
              <a:avLst/>
            </a:prstGeom>
          </p:spPr>
          <p:txBody>
            <a:bodyPr anchor="ctr" rtlCol="false" tIns="50800" lIns="50800" bIns="50800" rIns="50800"/>
            <a:lstStyle/>
            <a:p>
              <a:pPr algn="ctr">
                <a:lnSpc>
                  <a:spcPts val="10303"/>
                </a:lnSpc>
              </a:pPr>
              <a:r>
                <a:rPr lang="en-US" sz="6399">
                  <a:solidFill>
                    <a:srgbClr val="FFFFFF"/>
                  </a:solidFill>
                  <a:latin typeface="Rubik Bold"/>
                </a:rPr>
                <a:t>Performance</a:t>
              </a:r>
            </a:p>
          </p:txBody>
        </p:sp>
      </p:grpSp>
      <p:sp>
        <p:nvSpPr>
          <p:cNvPr name="Freeform 14" id="14"/>
          <p:cNvSpPr/>
          <p:nvPr/>
        </p:nvSpPr>
        <p:spPr>
          <a:xfrm flipH="false" flipV="false" rot="0">
            <a:off x="9144000" y="3849793"/>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15" id="15"/>
          <p:cNvSpPr txBox="true"/>
          <p:nvPr/>
        </p:nvSpPr>
        <p:spPr>
          <a:xfrm rot="0">
            <a:off x="9264639" y="3953671"/>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2</a:t>
            </a:r>
          </a:p>
        </p:txBody>
      </p:sp>
      <p:grpSp>
        <p:nvGrpSpPr>
          <p:cNvPr name="Group 16" id="16"/>
          <p:cNvGrpSpPr/>
          <p:nvPr/>
        </p:nvGrpSpPr>
        <p:grpSpPr>
          <a:xfrm rot="0">
            <a:off x="1544361" y="7257927"/>
            <a:ext cx="6807058" cy="1500118"/>
            <a:chOff x="0" y="0"/>
            <a:chExt cx="1792805" cy="395093"/>
          </a:xfrm>
        </p:grpSpPr>
        <p:sp>
          <p:nvSpPr>
            <p:cNvPr name="Freeform 17" id="17"/>
            <p:cNvSpPr/>
            <p:nvPr/>
          </p:nvSpPr>
          <p:spPr>
            <a:xfrm flipH="false" flipV="false" rot="0">
              <a:off x="0" y="0"/>
              <a:ext cx="1792805" cy="395093"/>
            </a:xfrm>
            <a:custGeom>
              <a:avLst/>
              <a:gdLst/>
              <a:ahLst/>
              <a:cxnLst/>
              <a:rect r="r" b="b" t="t" l="l"/>
              <a:pathLst>
                <a:path h="395093" w="1792805">
                  <a:moveTo>
                    <a:pt x="58004" y="0"/>
                  </a:moveTo>
                  <a:lnTo>
                    <a:pt x="1734801" y="0"/>
                  </a:lnTo>
                  <a:cubicBezTo>
                    <a:pt x="1766836" y="0"/>
                    <a:pt x="1792805" y="25969"/>
                    <a:pt x="1792805" y="58004"/>
                  </a:cubicBezTo>
                  <a:lnTo>
                    <a:pt x="1792805" y="337089"/>
                  </a:lnTo>
                  <a:cubicBezTo>
                    <a:pt x="1792805" y="352472"/>
                    <a:pt x="1786694" y="367226"/>
                    <a:pt x="1775816" y="378104"/>
                  </a:cubicBezTo>
                  <a:cubicBezTo>
                    <a:pt x="1764938" y="388982"/>
                    <a:pt x="1750185" y="395093"/>
                    <a:pt x="1734801" y="395093"/>
                  </a:cubicBezTo>
                  <a:lnTo>
                    <a:pt x="58004" y="395093"/>
                  </a:lnTo>
                  <a:cubicBezTo>
                    <a:pt x="42621" y="395093"/>
                    <a:pt x="27867" y="388982"/>
                    <a:pt x="16989" y="378104"/>
                  </a:cubicBezTo>
                  <a:cubicBezTo>
                    <a:pt x="6111" y="367226"/>
                    <a:pt x="0" y="352472"/>
                    <a:pt x="0" y="337089"/>
                  </a:cubicBezTo>
                  <a:lnTo>
                    <a:pt x="0" y="58004"/>
                  </a:lnTo>
                  <a:cubicBezTo>
                    <a:pt x="0" y="42621"/>
                    <a:pt x="6111" y="27867"/>
                    <a:pt x="16989" y="16989"/>
                  </a:cubicBezTo>
                  <a:cubicBezTo>
                    <a:pt x="27867" y="6111"/>
                    <a:pt x="42621" y="0"/>
                    <a:pt x="58004" y="0"/>
                  </a:cubicBezTo>
                  <a:close/>
                </a:path>
              </a:pathLst>
            </a:custGeom>
            <a:solidFill>
              <a:srgbClr val="3E487D"/>
            </a:solidFill>
          </p:spPr>
        </p:sp>
        <p:sp>
          <p:nvSpPr>
            <p:cNvPr name="TextBox 18" id="18"/>
            <p:cNvSpPr txBox="true"/>
            <p:nvPr/>
          </p:nvSpPr>
          <p:spPr>
            <a:xfrm>
              <a:off x="0" y="-276225"/>
              <a:ext cx="1792805" cy="671318"/>
            </a:xfrm>
            <a:prstGeom prst="rect">
              <a:avLst/>
            </a:prstGeom>
          </p:spPr>
          <p:txBody>
            <a:bodyPr anchor="ctr" rtlCol="false" tIns="50800" lIns="50800" bIns="50800" rIns="50800"/>
            <a:lstStyle/>
            <a:p>
              <a:pPr algn="ctr">
                <a:lnSpc>
                  <a:spcPts val="10303"/>
                </a:lnSpc>
              </a:pPr>
              <a:r>
                <a:rPr lang="en-US" sz="6399">
                  <a:solidFill>
                    <a:srgbClr val="FFFFFF"/>
                  </a:solidFill>
                  <a:latin typeface="Rubik Bold"/>
                </a:rPr>
                <a:t>Reliability</a:t>
              </a:r>
            </a:p>
          </p:txBody>
        </p:sp>
      </p:grpSp>
      <p:sp>
        <p:nvSpPr>
          <p:cNvPr name="Freeform 19" id="19"/>
          <p:cNvSpPr/>
          <p:nvPr/>
        </p:nvSpPr>
        <p:spPr>
          <a:xfrm flipH="false" flipV="false" rot="0">
            <a:off x="1028700" y="6808161"/>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20" id="20"/>
          <p:cNvSpPr txBox="true"/>
          <p:nvPr/>
        </p:nvSpPr>
        <p:spPr>
          <a:xfrm rot="0">
            <a:off x="1149339" y="6912039"/>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3</a:t>
            </a:r>
          </a:p>
        </p:txBody>
      </p:sp>
      <p:grpSp>
        <p:nvGrpSpPr>
          <p:cNvPr name="Group 21" id="21"/>
          <p:cNvGrpSpPr/>
          <p:nvPr/>
        </p:nvGrpSpPr>
        <p:grpSpPr>
          <a:xfrm rot="0">
            <a:off x="9659661" y="7222239"/>
            <a:ext cx="6807058" cy="1500118"/>
            <a:chOff x="0" y="0"/>
            <a:chExt cx="1792805" cy="395093"/>
          </a:xfrm>
        </p:grpSpPr>
        <p:sp>
          <p:nvSpPr>
            <p:cNvPr name="Freeform 22" id="22"/>
            <p:cNvSpPr/>
            <p:nvPr/>
          </p:nvSpPr>
          <p:spPr>
            <a:xfrm flipH="false" flipV="false" rot="0">
              <a:off x="0" y="0"/>
              <a:ext cx="1792805" cy="395093"/>
            </a:xfrm>
            <a:custGeom>
              <a:avLst/>
              <a:gdLst/>
              <a:ahLst/>
              <a:cxnLst/>
              <a:rect r="r" b="b" t="t" l="l"/>
              <a:pathLst>
                <a:path h="395093" w="1792805">
                  <a:moveTo>
                    <a:pt x="58004" y="0"/>
                  </a:moveTo>
                  <a:lnTo>
                    <a:pt x="1734801" y="0"/>
                  </a:lnTo>
                  <a:cubicBezTo>
                    <a:pt x="1766836" y="0"/>
                    <a:pt x="1792805" y="25969"/>
                    <a:pt x="1792805" y="58004"/>
                  </a:cubicBezTo>
                  <a:lnTo>
                    <a:pt x="1792805" y="337089"/>
                  </a:lnTo>
                  <a:cubicBezTo>
                    <a:pt x="1792805" y="352472"/>
                    <a:pt x="1786694" y="367226"/>
                    <a:pt x="1775816" y="378104"/>
                  </a:cubicBezTo>
                  <a:cubicBezTo>
                    <a:pt x="1764938" y="388982"/>
                    <a:pt x="1750185" y="395093"/>
                    <a:pt x="1734801" y="395093"/>
                  </a:cubicBezTo>
                  <a:lnTo>
                    <a:pt x="58004" y="395093"/>
                  </a:lnTo>
                  <a:cubicBezTo>
                    <a:pt x="42621" y="395093"/>
                    <a:pt x="27867" y="388982"/>
                    <a:pt x="16989" y="378104"/>
                  </a:cubicBezTo>
                  <a:cubicBezTo>
                    <a:pt x="6111" y="367226"/>
                    <a:pt x="0" y="352472"/>
                    <a:pt x="0" y="337089"/>
                  </a:cubicBezTo>
                  <a:lnTo>
                    <a:pt x="0" y="58004"/>
                  </a:lnTo>
                  <a:cubicBezTo>
                    <a:pt x="0" y="42621"/>
                    <a:pt x="6111" y="27867"/>
                    <a:pt x="16989" y="16989"/>
                  </a:cubicBezTo>
                  <a:cubicBezTo>
                    <a:pt x="27867" y="6111"/>
                    <a:pt x="42621" y="0"/>
                    <a:pt x="58004" y="0"/>
                  </a:cubicBezTo>
                  <a:close/>
                </a:path>
              </a:pathLst>
            </a:custGeom>
            <a:solidFill>
              <a:srgbClr val="3E487D"/>
            </a:solidFill>
          </p:spPr>
        </p:sp>
        <p:sp>
          <p:nvSpPr>
            <p:cNvPr name="TextBox 23" id="23"/>
            <p:cNvSpPr txBox="true"/>
            <p:nvPr/>
          </p:nvSpPr>
          <p:spPr>
            <a:xfrm>
              <a:off x="0" y="-276225"/>
              <a:ext cx="1792805" cy="671318"/>
            </a:xfrm>
            <a:prstGeom prst="rect">
              <a:avLst/>
            </a:prstGeom>
          </p:spPr>
          <p:txBody>
            <a:bodyPr anchor="ctr" rtlCol="false" tIns="50800" lIns="50800" bIns="50800" rIns="50800"/>
            <a:lstStyle/>
            <a:p>
              <a:pPr algn="ctr">
                <a:lnSpc>
                  <a:spcPts val="10303"/>
                </a:lnSpc>
              </a:pPr>
              <a:r>
                <a:rPr lang="en-US" sz="6399">
                  <a:solidFill>
                    <a:srgbClr val="FFFFFF"/>
                  </a:solidFill>
                  <a:latin typeface="Rubik Bold"/>
                </a:rPr>
                <a:t>Scalability</a:t>
              </a:r>
            </a:p>
          </p:txBody>
        </p:sp>
      </p:grpSp>
      <p:sp>
        <p:nvSpPr>
          <p:cNvPr name="Freeform 24" id="24"/>
          <p:cNvSpPr/>
          <p:nvPr/>
        </p:nvSpPr>
        <p:spPr>
          <a:xfrm flipH="false" flipV="false" rot="0">
            <a:off x="9144000" y="6772474"/>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25" id="25"/>
          <p:cNvSpPr txBox="true"/>
          <p:nvPr/>
        </p:nvSpPr>
        <p:spPr>
          <a:xfrm rot="0">
            <a:off x="9264639" y="6876352"/>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457311" y="0"/>
            <a:ext cx="14152878" cy="10614659"/>
          </a:xfrm>
          <a:custGeom>
            <a:avLst/>
            <a:gdLst/>
            <a:ahLst/>
            <a:cxnLst/>
            <a:rect r="r" b="b" t="t" l="l"/>
            <a:pathLst>
              <a:path h="10614659" w="14152878">
                <a:moveTo>
                  <a:pt x="0" y="0"/>
                </a:moveTo>
                <a:lnTo>
                  <a:pt x="14152878" y="0"/>
                </a:lnTo>
                <a:lnTo>
                  <a:pt x="14152878" y="10614659"/>
                </a:lnTo>
                <a:lnTo>
                  <a:pt x="0" y="10614659"/>
                </a:lnTo>
                <a:lnTo>
                  <a:pt x="0" y="0"/>
                </a:lnTo>
                <a:close/>
              </a:path>
            </a:pathLst>
          </a:custGeom>
          <a:blipFill>
            <a:blip r:embed="rId2"/>
            <a:stretch>
              <a:fillRect l="0" t="0" r="0" b="0"/>
            </a:stretch>
          </a:blipFill>
        </p:spPr>
      </p:sp>
      <p:sp>
        <p:nvSpPr>
          <p:cNvPr name="Freeform 3" id="3"/>
          <p:cNvSpPr/>
          <p:nvPr/>
        </p:nvSpPr>
        <p:spPr>
          <a:xfrm flipH="false" flipV="false" rot="0">
            <a:off x="430557" y="2799332"/>
            <a:ext cx="2622014" cy="2153329"/>
          </a:xfrm>
          <a:custGeom>
            <a:avLst/>
            <a:gdLst/>
            <a:ahLst/>
            <a:cxnLst/>
            <a:rect r="r" b="b" t="t" l="l"/>
            <a:pathLst>
              <a:path h="2153329" w="2622014">
                <a:moveTo>
                  <a:pt x="0" y="0"/>
                </a:moveTo>
                <a:lnTo>
                  <a:pt x="2622014" y="0"/>
                </a:lnTo>
                <a:lnTo>
                  <a:pt x="2622014" y="2153328"/>
                </a:lnTo>
                <a:lnTo>
                  <a:pt x="0" y="2153328"/>
                </a:lnTo>
                <a:lnTo>
                  <a:pt x="0" y="0"/>
                </a:lnTo>
                <a:close/>
              </a:path>
            </a:pathLst>
          </a:custGeom>
          <a:blipFill>
            <a:blip r:embed="rId3"/>
            <a:stretch>
              <a:fillRect l="0" t="0" r="0" b="0"/>
            </a:stretch>
          </a:blipFill>
        </p:spPr>
      </p:sp>
      <p:sp>
        <p:nvSpPr>
          <p:cNvPr name="TextBox 4" id="4"/>
          <p:cNvSpPr txBox="true"/>
          <p:nvPr/>
        </p:nvSpPr>
        <p:spPr>
          <a:xfrm rot="0">
            <a:off x="268195" y="5240654"/>
            <a:ext cx="5568751" cy="498571"/>
          </a:xfrm>
          <a:prstGeom prst="rect">
            <a:avLst/>
          </a:prstGeom>
        </p:spPr>
        <p:txBody>
          <a:bodyPr anchor="t" rtlCol="false" tIns="0" lIns="0" bIns="0" rIns="0">
            <a:spAutoFit/>
          </a:bodyPr>
          <a:lstStyle/>
          <a:p>
            <a:pPr algn="l">
              <a:lnSpc>
                <a:spcPts val="4019"/>
              </a:lnSpc>
              <a:spcBef>
                <a:spcPct val="0"/>
              </a:spcBef>
            </a:pPr>
            <a:r>
              <a:rPr lang="en-US" sz="2870">
                <a:solidFill>
                  <a:srgbClr val="FFFFFF"/>
                </a:solidFill>
                <a:latin typeface="Neue Machina Ultra-Bold"/>
              </a:rPr>
              <a:t>SRS Document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68208" y="45418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226646" y="-3070399"/>
            <a:ext cx="11027492" cy="11027492"/>
          </a:xfrm>
          <a:custGeom>
            <a:avLst/>
            <a:gdLst/>
            <a:ahLst/>
            <a:cxnLst/>
            <a:rect r="r" b="b" t="t" l="l"/>
            <a:pathLst>
              <a:path h="11027492" w="11027492">
                <a:moveTo>
                  <a:pt x="0" y="0"/>
                </a:moveTo>
                <a:lnTo>
                  <a:pt x="11027493" y="0"/>
                </a:lnTo>
                <a:lnTo>
                  <a:pt x="11027493" y="11027492"/>
                </a:lnTo>
                <a:lnTo>
                  <a:pt x="0" y="11027492"/>
                </a:lnTo>
                <a:lnTo>
                  <a:pt x="0" y="0"/>
                </a:lnTo>
                <a:close/>
              </a:path>
            </a:pathLst>
          </a:custGeom>
          <a:blipFill>
            <a:blip r:embed="rId2">
              <a:alphaModFix amt="65000"/>
            </a:blip>
            <a:stretch>
              <a:fillRect l="0" t="0" r="0" b="0"/>
            </a:stretch>
          </a:blipFill>
        </p:spPr>
      </p:sp>
      <p:sp>
        <p:nvSpPr>
          <p:cNvPr name="TextBox 4" id="4"/>
          <p:cNvSpPr txBox="true"/>
          <p:nvPr/>
        </p:nvSpPr>
        <p:spPr>
          <a:xfrm rot="0">
            <a:off x="3592107" y="734990"/>
            <a:ext cx="11576342"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Filtered Non-Functional Requirements</a:t>
            </a:r>
          </a:p>
        </p:txBody>
      </p:sp>
      <p:sp>
        <p:nvSpPr>
          <p:cNvPr name="Freeform 5" id="5"/>
          <p:cNvSpPr/>
          <p:nvPr/>
        </p:nvSpPr>
        <p:spPr>
          <a:xfrm flipH="false" flipV="false" rot="0">
            <a:off x="1847324" y="1013593"/>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TextBox 6" id="6"/>
          <p:cNvSpPr txBox="true"/>
          <p:nvPr/>
        </p:nvSpPr>
        <p:spPr>
          <a:xfrm rot="0">
            <a:off x="2603419" y="1240028"/>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5</a:t>
            </a:r>
          </a:p>
        </p:txBody>
      </p:sp>
      <p:sp>
        <p:nvSpPr>
          <p:cNvPr name="Freeform 7" id="7"/>
          <p:cNvSpPr/>
          <p:nvPr/>
        </p:nvSpPr>
        <p:spPr>
          <a:xfrm flipH="false" flipV="false" rot="0">
            <a:off x="2912347" y="29964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8" id="8"/>
          <p:cNvSpPr txBox="true"/>
          <p:nvPr/>
        </p:nvSpPr>
        <p:spPr>
          <a:xfrm rot="0">
            <a:off x="3032986" y="3100377"/>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a:t>
            </a:r>
          </a:p>
        </p:txBody>
      </p:sp>
      <p:sp>
        <p:nvSpPr>
          <p:cNvPr name="TextBox 9" id="9"/>
          <p:cNvSpPr txBox="true"/>
          <p:nvPr/>
        </p:nvSpPr>
        <p:spPr>
          <a:xfrm rot="0">
            <a:off x="4162123" y="3170039"/>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Performance</a:t>
            </a:r>
          </a:p>
        </p:txBody>
      </p:sp>
      <p:sp>
        <p:nvSpPr>
          <p:cNvPr name="Freeform 10" id="10"/>
          <p:cNvSpPr/>
          <p:nvPr/>
        </p:nvSpPr>
        <p:spPr>
          <a:xfrm flipH="false" flipV="false" rot="0">
            <a:off x="10874929" y="29964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11" id="11"/>
          <p:cNvSpPr txBox="true"/>
          <p:nvPr/>
        </p:nvSpPr>
        <p:spPr>
          <a:xfrm rot="0">
            <a:off x="10995568" y="3100377"/>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a:t>
            </a:r>
          </a:p>
        </p:txBody>
      </p:sp>
      <p:sp>
        <p:nvSpPr>
          <p:cNvPr name="TextBox 12" id="12"/>
          <p:cNvSpPr txBox="true"/>
          <p:nvPr/>
        </p:nvSpPr>
        <p:spPr>
          <a:xfrm rot="0">
            <a:off x="12124705" y="3150989"/>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Scalability</a:t>
            </a:r>
          </a:p>
        </p:txBody>
      </p:sp>
      <p:sp>
        <p:nvSpPr>
          <p:cNvPr name="Freeform 13" id="13"/>
          <p:cNvSpPr/>
          <p:nvPr/>
        </p:nvSpPr>
        <p:spPr>
          <a:xfrm flipH="false" flipV="false" rot="0">
            <a:off x="2912347" y="4810430"/>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14" id="14"/>
          <p:cNvSpPr txBox="true"/>
          <p:nvPr/>
        </p:nvSpPr>
        <p:spPr>
          <a:xfrm rot="0">
            <a:off x="3032986" y="489525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a:t>
            </a:r>
          </a:p>
        </p:txBody>
      </p:sp>
      <p:sp>
        <p:nvSpPr>
          <p:cNvPr name="TextBox 15" id="15"/>
          <p:cNvSpPr txBox="true"/>
          <p:nvPr/>
        </p:nvSpPr>
        <p:spPr>
          <a:xfrm rot="0">
            <a:off x="4162123" y="4964920"/>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Reliability</a:t>
            </a:r>
          </a:p>
        </p:txBody>
      </p:sp>
      <p:sp>
        <p:nvSpPr>
          <p:cNvPr name="Freeform 16" id="16"/>
          <p:cNvSpPr/>
          <p:nvPr/>
        </p:nvSpPr>
        <p:spPr>
          <a:xfrm flipH="false" flipV="false" rot="0">
            <a:off x="10903504" y="4810430"/>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17" id="17"/>
          <p:cNvSpPr txBox="true"/>
          <p:nvPr/>
        </p:nvSpPr>
        <p:spPr>
          <a:xfrm rot="0">
            <a:off x="11024143" y="491430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a:t>
            </a:r>
          </a:p>
        </p:txBody>
      </p:sp>
      <p:sp>
        <p:nvSpPr>
          <p:cNvPr name="TextBox 18" id="18"/>
          <p:cNvSpPr txBox="true"/>
          <p:nvPr/>
        </p:nvSpPr>
        <p:spPr>
          <a:xfrm rot="0">
            <a:off x="12153280" y="4964920"/>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Availability</a:t>
            </a:r>
          </a:p>
        </p:txBody>
      </p:sp>
      <p:sp>
        <p:nvSpPr>
          <p:cNvPr name="Freeform 19" id="19"/>
          <p:cNvSpPr/>
          <p:nvPr/>
        </p:nvSpPr>
        <p:spPr>
          <a:xfrm flipH="false" flipV="false" rot="0">
            <a:off x="2912347" y="6305642"/>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0" id="20"/>
          <p:cNvSpPr txBox="true"/>
          <p:nvPr/>
        </p:nvSpPr>
        <p:spPr>
          <a:xfrm rot="0">
            <a:off x="2972667" y="6409521"/>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iii</a:t>
            </a:r>
          </a:p>
        </p:txBody>
      </p:sp>
      <p:sp>
        <p:nvSpPr>
          <p:cNvPr name="TextBox 21" id="21"/>
          <p:cNvSpPr txBox="true"/>
          <p:nvPr/>
        </p:nvSpPr>
        <p:spPr>
          <a:xfrm rot="0">
            <a:off x="4162123" y="6479183"/>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Security</a:t>
            </a:r>
          </a:p>
        </p:txBody>
      </p:sp>
      <p:sp>
        <p:nvSpPr>
          <p:cNvPr name="Freeform 22" id="22"/>
          <p:cNvSpPr/>
          <p:nvPr/>
        </p:nvSpPr>
        <p:spPr>
          <a:xfrm flipH="false" flipV="false" rot="0">
            <a:off x="10874929" y="6305642"/>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3" id="23"/>
          <p:cNvSpPr txBox="true"/>
          <p:nvPr/>
        </p:nvSpPr>
        <p:spPr>
          <a:xfrm rot="0">
            <a:off x="10936210" y="6409521"/>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vii</a:t>
            </a:r>
          </a:p>
        </p:txBody>
      </p:sp>
      <p:sp>
        <p:nvSpPr>
          <p:cNvPr name="TextBox 24" id="24"/>
          <p:cNvSpPr txBox="true"/>
          <p:nvPr/>
        </p:nvSpPr>
        <p:spPr>
          <a:xfrm rot="0">
            <a:off x="12124705" y="6460133"/>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Maintainability</a:t>
            </a:r>
          </a:p>
        </p:txBody>
      </p:sp>
      <p:sp>
        <p:nvSpPr>
          <p:cNvPr name="Freeform 25" id="25"/>
          <p:cNvSpPr/>
          <p:nvPr/>
        </p:nvSpPr>
        <p:spPr>
          <a:xfrm flipH="false" flipV="false" rot="0">
            <a:off x="10903504" y="7903786"/>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6" id="26"/>
          <p:cNvSpPr txBox="true"/>
          <p:nvPr/>
        </p:nvSpPr>
        <p:spPr>
          <a:xfrm rot="0">
            <a:off x="10808254" y="8007665"/>
            <a:ext cx="1100562"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viii</a:t>
            </a:r>
          </a:p>
        </p:txBody>
      </p:sp>
      <p:sp>
        <p:nvSpPr>
          <p:cNvPr name="TextBox 27" id="27"/>
          <p:cNvSpPr txBox="true"/>
          <p:nvPr/>
        </p:nvSpPr>
        <p:spPr>
          <a:xfrm rot="0">
            <a:off x="12153280" y="8058277"/>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Compatibility</a:t>
            </a:r>
          </a:p>
        </p:txBody>
      </p:sp>
      <p:sp>
        <p:nvSpPr>
          <p:cNvPr name="Freeform 28" id="28"/>
          <p:cNvSpPr/>
          <p:nvPr/>
        </p:nvSpPr>
        <p:spPr>
          <a:xfrm flipH="false" flipV="false" rot="0">
            <a:off x="2912347" y="7903786"/>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9" id="29"/>
          <p:cNvSpPr txBox="true"/>
          <p:nvPr/>
        </p:nvSpPr>
        <p:spPr>
          <a:xfrm rot="0">
            <a:off x="3032986" y="8007665"/>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iv</a:t>
            </a:r>
          </a:p>
        </p:txBody>
      </p:sp>
      <p:sp>
        <p:nvSpPr>
          <p:cNvPr name="TextBox 30" id="30"/>
          <p:cNvSpPr txBox="true"/>
          <p:nvPr/>
        </p:nvSpPr>
        <p:spPr>
          <a:xfrm rot="0">
            <a:off x="4143073" y="8077327"/>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Usability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95585" y="-231649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237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847324" y="668315"/>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Freeform 5" id="5"/>
          <p:cNvSpPr/>
          <p:nvPr/>
        </p:nvSpPr>
        <p:spPr>
          <a:xfrm flipH="false" flipV="false" rot="0">
            <a:off x="3592107" y="1967525"/>
            <a:ext cx="11576342" cy="7768642"/>
          </a:xfrm>
          <a:custGeom>
            <a:avLst/>
            <a:gdLst/>
            <a:ahLst/>
            <a:cxnLst/>
            <a:rect r="r" b="b" t="t" l="l"/>
            <a:pathLst>
              <a:path h="7768642" w="11576342">
                <a:moveTo>
                  <a:pt x="0" y="0"/>
                </a:moveTo>
                <a:lnTo>
                  <a:pt x="11576342" y="0"/>
                </a:lnTo>
                <a:lnTo>
                  <a:pt x="11576342" y="7768642"/>
                </a:lnTo>
                <a:lnTo>
                  <a:pt x="0" y="7768642"/>
                </a:lnTo>
                <a:lnTo>
                  <a:pt x="0" y="0"/>
                </a:lnTo>
                <a:close/>
              </a:path>
            </a:pathLst>
          </a:custGeom>
          <a:blipFill>
            <a:blip r:embed="rId4"/>
            <a:stretch>
              <a:fillRect l="0" t="-5880" r="0" b="-5880"/>
            </a:stretch>
          </a:blipFill>
        </p:spPr>
      </p:sp>
      <p:sp>
        <p:nvSpPr>
          <p:cNvPr name="TextBox 6" id="6"/>
          <p:cNvSpPr txBox="true"/>
          <p:nvPr/>
        </p:nvSpPr>
        <p:spPr>
          <a:xfrm rot="0">
            <a:off x="3592107" y="734990"/>
            <a:ext cx="11576342" cy="927735"/>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Conceptual Design</a:t>
            </a:r>
          </a:p>
        </p:txBody>
      </p:sp>
      <p:sp>
        <p:nvSpPr>
          <p:cNvPr name="TextBox 7" id="7"/>
          <p:cNvSpPr txBox="true"/>
          <p:nvPr/>
        </p:nvSpPr>
        <p:spPr>
          <a:xfrm rot="0">
            <a:off x="2603419" y="894750"/>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654168" y="-292631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3167376" y="400859"/>
            <a:ext cx="4804142" cy="4245661"/>
          </a:xfrm>
          <a:custGeom>
            <a:avLst/>
            <a:gdLst/>
            <a:ahLst/>
            <a:cxnLst/>
            <a:rect r="r" b="b" t="t" l="l"/>
            <a:pathLst>
              <a:path h="4245661" w="4804142">
                <a:moveTo>
                  <a:pt x="0" y="0"/>
                </a:moveTo>
                <a:lnTo>
                  <a:pt x="4804142" y="0"/>
                </a:lnTo>
                <a:lnTo>
                  <a:pt x="4804142" y="4245660"/>
                </a:lnTo>
                <a:lnTo>
                  <a:pt x="0" y="4245660"/>
                </a:lnTo>
                <a:lnTo>
                  <a:pt x="0" y="0"/>
                </a:lnTo>
                <a:close/>
              </a:path>
            </a:pathLst>
          </a:custGeom>
          <a:blipFill>
            <a:blip r:embed="rId3"/>
            <a:stretch>
              <a:fillRect l="0" t="0" r="0" b="0"/>
            </a:stretch>
          </a:blipFill>
        </p:spPr>
      </p:sp>
      <p:sp>
        <p:nvSpPr>
          <p:cNvPr name="TextBox 4" id="4"/>
          <p:cNvSpPr txBox="true"/>
          <p:nvPr/>
        </p:nvSpPr>
        <p:spPr>
          <a:xfrm rot="0">
            <a:off x="3459050" y="3614763"/>
            <a:ext cx="7736611" cy="2716911"/>
          </a:xfrm>
          <a:prstGeom prst="rect">
            <a:avLst/>
          </a:prstGeom>
        </p:spPr>
        <p:txBody>
          <a:bodyPr anchor="t" rtlCol="false" tIns="0" lIns="0" bIns="0" rIns="0">
            <a:spAutoFit/>
          </a:bodyPr>
          <a:lstStyle/>
          <a:p>
            <a:pPr algn="l">
              <a:lnSpc>
                <a:spcPts val="4347"/>
              </a:lnSpc>
            </a:pPr>
            <a:r>
              <a:rPr lang="en-US" sz="2700">
                <a:solidFill>
                  <a:srgbClr val="FFFFFF">
                    <a:alpha val="64706"/>
                  </a:srgbClr>
                </a:solidFill>
                <a:latin typeface="Telegraf Bold"/>
              </a:rPr>
              <a:t>React Native</a:t>
            </a:r>
          </a:p>
          <a:p>
            <a:pPr algn="l" marL="582930" indent="-291465" lvl="1">
              <a:lnSpc>
                <a:spcPts val="4347"/>
              </a:lnSpc>
              <a:buFont typeface="Arial"/>
              <a:buChar char="•"/>
            </a:pPr>
            <a:r>
              <a:rPr lang="en-US" sz="2700">
                <a:solidFill>
                  <a:srgbClr val="FFFFFF">
                    <a:alpha val="64706"/>
                  </a:srgbClr>
                </a:solidFill>
                <a:latin typeface="Telegraf Bold"/>
              </a:rPr>
              <a:t>Cross Platform</a:t>
            </a:r>
          </a:p>
          <a:p>
            <a:pPr algn="l" marL="582930" indent="-291465" lvl="1">
              <a:lnSpc>
                <a:spcPts val="4347"/>
              </a:lnSpc>
              <a:buFont typeface="Arial"/>
              <a:buChar char="•"/>
            </a:pPr>
            <a:r>
              <a:rPr lang="en-US" sz="2700">
                <a:solidFill>
                  <a:srgbClr val="FFFFFF">
                    <a:alpha val="64706"/>
                  </a:srgbClr>
                </a:solidFill>
                <a:latin typeface="Telegraf Bold"/>
              </a:rPr>
              <a:t>API Integration</a:t>
            </a:r>
          </a:p>
          <a:p>
            <a:pPr algn="l" marL="582930" indent="-291465" lvl="1">
              <a:lnSpc>
                <a:spcPts val="4347"/>
              </a:lnSpc>
              <a:buFont typeface="Arial"/>
              <a:buChar char="•"/>
            </a:pPr>
            <a:r>
              <a:rPr lang="en-US" sz="2700">
                <a:solidFill>
                  <a:srgbClr val="FFFFFF">
                    <a:alpha val="64706"/>
                  </a:srgbClr>
                </a:solidFill>
                <a:latin typeface="Telegraf Bold"/>
              </a:rPr>
              <a:t>Access to Native functionalities</a:t>
            </a:r>
          </a:p>
          <a:p>
            <a:pPr algn="l" marL="582930" indent="-291465" lvl="1">
              <a:lnSpc>
                <a:spcPts val="4347"/>
              </a:lnSpc>
              <a:buFont typeface="Arial"/>
              <a:buChar char="•"/>
            </a:pPr>
            <a:r>
              <a:rPr lang="en-US" sz="2700">
                <a:solidFill>
                  <a:srgbClr val="FFFFFF">
                    <a:alpha val="64706"/>
                  </a:srgbClr>
                </a:solidFill>
                <a:latin typeface="Telegraf Bold"/>
              </a:rPr>
              <a:t>User Centric</a:t>
            </a:r>
          </a:p>
        </p:txBody>
      </p:sp>
      <p:sp>
        <p:nvSpPr>
          <p:cNvPr name="Freeform 5" id="5"/>
          <p:cNvSpPr/>
          <p:nvPr/>
        </p:nvSpPr>
        <p:spPr>
          <a:xfrm flipH="false" flipV="false" rot="0">
            <a:off x="-2707307" y="40874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6" id="6"/>
          <p:cNvSpPr/>
          <p:nvPr/>
        </p:nvSpPr>
        <p:spPr>
          <a:xfrm flipH="false" flipV="false" rot="0">
            <a:off x="1791190" y="1076336"/>
            <a:ext cx="1116653" cy="899531"/>
          </a:xfrm>
          <a:custGeom>
            <a:avLst/>
            <a:gdLst/>
            <a:ahLst/>
            <a:cxnLst/>
            <a:rect r="r" b="b" t="t" l="l"/>
            <a:pathLst>
              <a:path h="899531" w="1116653">
                <a:moveTo>
                  <a:pt x="0" y="0"/>
                </a:moveTo>
                <a:lnTo>
                  <a:pt x="1116653" y="0"/>
                </a:lnTo>
                <a:lnTo>
                  <a:pt x="1116653" y="899531"/>
                </a:lnTo>
                <a:lnTo>
                  <a:pt x="0" y="899531"/>
                </a:lnTo>
                <a:lnTo>
                  <a:pt x="0" y="0"/>
                </a:lnTo>
                <a:close/>
              </a:path>
            </a:pathLst>
          </a:custGeom>
          <a:blipFill>
            <a:blip r:embed="rId4"/>
            <a:stretch>
              <a:fillRect l="0" t="0" r="-43529" b="0"/>
            </a:stretch>
          </a:blipFill>
        </p:spPr>
      </p:sp>
      <p:sp>
        <p:nvSpPr>
          <p:cNvPr name="Freeform 7" id="7"/>
          <p:cNvSpPr/>
          <p:nvPr/>
        </p:nvSpPr>
        <p:spPr>
          <a:xfrm flipH="false" flipV="false" rot="0">
            <a:off x="2209274" y="3079225"/>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4"/>
            <a:stretch>
              <a:fillRect l="-1317" t="0" r="-76829" b="0"/>
            </a:stretch>
          </a:blipFill>
        </p:spPr>
      </p:sp>
      <p:sp>
        <p:nvSpPr>
          <p:cNvPr name="Freeform 8" id="8"/>
          <p:cNvSpPr/>
          <p:nvPr/>
        </p:nvSpPr>
        <p:spPr>
          <a:xfrm flipH="false" flipV="false" rot="0">
            <a:off x="10079996" y="4953171"/>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4"/>
            <a:stretch>
              <a:fillRect l="-1317" t="0" r="-76829" b="0"/>
            </a:stretch>
          </a:blipFill>
        </p:spPr>
      </p:sp>
      <p:sp>
        <p:nvSpPr>
          <p:cNvPr name="Freeform 9" id="9"/>
          <p:cNvSpPr/>
          <p:nvPr/>
        </p:nvSpPr>
        <p:spPr>
          <a:xfrm flipH="false" flipV="false" rot="0">
            <a:off x="2199749" y="64728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4"/>
            <a:stretch>
              <a:fillRect l="-1317" t="0" r="-76829" b="0"/>
            </a:stretch>
          </a:blipFill>
        </p:spPr>
      </p:sp>
      <p:sp>
        <p:nvSpPr>
          <p:cNvPr name="TextBox 10" id="10"/>
          <p:cNvSpPr txBox="true"/>
          <p:nvPr/>
        </p:nvSpPr>
        <p:spPr>
          <a:xfrm rot="0">
            <a:off x="3535973" y="797733"/>
            <a:ext cx="6572554"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Technical Requirement</a:t>
            </a:r>
          </a:p>
        </p:txBody>
      </p:sp>
      <p:sp>
        <p:nvSpPr>
          <p:cNvPr name="TextBox 11" id="11"/>
          <p:cNvSpPr txBox="true"/>
          <p:nvPr/>
        </p:nvSpPr>
        <p:spPr>
          <a:xfrm rot="0">
            <a:off x="2547285" y="1302770"/>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7</a:t>
            </a:r>
          </a:p>
        </p:txBody>
      </p:sp>
      <p:sp>
        <p:nvSpPr>
          <p:cNvPr name="TextBox 12" id="12"/>
          <p:cNvSpPr txBox="true"/>
          <p:nvPr/>
        </p:nvSpPr>
        <p:spPr>
          <a:xfrm rot="0">
            <a:off x="2329913" y="3268829"/>
            <a:ext cx="658390" cy="556668"/>
          </a:xfrm>
          <a:prstGeom prst="rect">
            <a:avLst/>
          </a:prstGeom>
        </p:spPr>
        <p:txBody>
          <a:bodyPr anchor="t" rtlCol="false" tIns="0" lIns="0" bIns="0" rIns="0">
            <a:spAutoFit/>
          </a:bodyPr>
          <a:lstStyle/>
          <a:p>
            <a:pPr algn="ctr">
              <a:lnSpc>
                <a:spcPts val="4213"/>
              </a:lnSpc>
            </a:pPr>
            <a:r>
              <a:rPr lang="en-US" sz="3664">
                <a:solidFill>
                  <a:srgbClr val="FFFFFF"/>
                </a:solidFill>
                <a:latin typeface="Neue Machina Ultra-Bold"/>
              </a:rPr>
              <a:t>i</a:t>
            </a:r>
          </a:p>
        </p:txBody>
      </p:sp>
      <p:sp>
        <p:nvSpPr>
          <p:cNvPr name="TextBox 13" id="13"/>
          <p:cNvSpPr txBox="true"/>
          <p:nvPr/>
        </p:nvSpPr>
        <p:spPr>
          <a:xfrm rot="0">
            <a:off x="10200635" y="5123724"/>
            <a:ext cx="658390" cy="556668"/>
          </a:xfrm>
          <a:prstGeom prst="rect">
            <a:avLst/>
          </a:prstGeom>
        </p:spPr>
        <p:txBody>
          <a:bodyPr anchor="t" rtlCol="false" tIns="0" lIns="0" bIns="0" rIns="0">
            <a:spAutoFit/>
          </a:bodyPr>
          <a:lstStyle/>
          <a:p>
            <a:pPr algn="ctr">
              <a:lnSpc>
                <a:spcPts val="4213"/>
              </a:lnSpc>
            </a:pPr>
            <a:r>
              <a:rPr lang="en-US" sz="3664">
                <a:solidFill>
                  <a:srgbClr val="FFFFFF"/>
                </a:solidFill>
                <a:latin typeface="Neue Machina Ultra-Bold"/>
              </a:rPr>
              <a:t>ii</a:t>
            </a:r>
          </a:p>
        </p:txBody>
      </p:sp>
      <p:sp>
        <p:nvSpPr>
          <p:cNvPr name="TextBox 14" id="14"/>
          <p:cNvSpPr txBox="true"/>
          <p:nvPr/>
        </p:nvSpPr>
        <p:spPr>
          <a:xfrm rot="0">
            <a:off x="3459050" y="3309916"/>
            <a:ext cx="3534863" cy="447675"/>
          </a:xfrm>
          <a:prstGeom prst="rect">
            <a:avLst/>
          </a:prstGeom>
        </p:spPr>
        <p:txBody>
          <a:bodyPr anchor="t" rtlCol="false" tIns="0" lIns="0" bIns="0" rIns="0">
            <a:spAutoFit/>
          </a:bodyPr>
          <a:lstStyle/>
          <a:p>
            <a:pPr algn="l">
              <a:lnSpc>
                <a:spcPts val="3450"/>
              </a:lnSpc>
            </a:pPr>
            <a:r>
              <a:rPr lang="en-US" sz="3000">
                <a:solidFill>
                  <a:srgbClr val="FFFFFF"/>
                </a:solidFill>
                <a:latin typeface="Neue Machina Ultra-Bold"/>
              </a:rPr>
              <a:t>Front-End</a:t>
            </a:r>
          </a:p>
        </p:txBody>
      </p:sp>
      <p:sp>
        <p:nvSpPr>
          <p:cNvPr name="TextBox 15" id="15"/>
          <p:cNvSpPr txBox="true"/>
          <p:nvPr/>
        </p:nvSpPr>
        <p:spPr>
          <a:xfrm rot="0">
            <a:off x="2260068" y="6662502"/>
            <a:ext cx="779029" cy="556668"/>
          </a:xfrm>
          <a:prstGeom prst="rect">
            <a:avLst/>
          </a:prstGeom>
        </p:spPr>
        <p:txBody>
          <a:bodyPr anchor="t" rtlCol="false" tIns="0" lIns="0" bIns="0" rIns="0">
            <a:spAutoFit/>
          </a:bodyPr>
          <a:lstStyle/>
          <a:p>
            <a:pPr algn="ctr">
              <a:lnSpc>
                <a:spcPts val="4213"/>
              </a:lnSpc>
            </a:pPr>
            <a:r>
              <a:rPr lang="en-US" sz="3664">
                <a:solidFill>
                  <a:srgbClr val="FFFFFF"/>
                </a:solidFill>
                <a:latin typeface="Neue Machina Ultra-Bold"/>
              </a:rPr>
              <a:t>iii</a:t>
            </a:r>
          </a:p>
        </p:txBody>
      </p:sp>
      <p:sp>
        <p:nvSpPr>
          <p:cNvPr name="TextBox 16" id="16"/>
          <p:cNvSpPr txBox="true"/>
          <p:nvPr/>
        </p:nvSpPr>
        <p:spPr>
          <a:xfrm rot="0">
            <a:off x="11329772" y="5183861"/>
            <a:ext cx="3534863" cy="447675"/>
          </a:xfrm>
          <a:prstGeom prst="rect">
            <a:avLst/>
          </a:prstGeom>
        </p:spPr>
        <p:txBody>
          <a:bodyPr anchor="t" rtlCol="false" tIns="0" lIns="0" bIns="0" rIns="0">
            <a:spAutoFit/>
          </a:bodyPr>
          <a:lstStyle/>
          <a:p>
            <a:pPr algn="l">
              <a:lnSpc>
                <a:spcPts val="3450"/>
              </a:lnSpc>
            </a:pPr>
            <a:r>
              <a:rPr lang="en-US" sz="3000">
                <a:solidFill>
                  <a:srgbClr val="FFFFFF"/>
                </a:solidFill>
                <a:latin typeface="Neue Machina Ultra-Bold"/>
              </a:rPr>
              <a:t>Back-End</a:t>
            </a:r>
          </a:p>
        </p:txBody>
      </p:sp>
      <p:sp>
        <p:nvSpPr>
          <p:cNvPr name="TextBox 17" id="17"/>
          <p:cNvSpPr txBox="true"/>
          <p:nvPr/>
        </p:nvSpPr>
        <p:spPr>
          <a:xfrm rot="0">
            <a:off x="3449525" y="6722639"/>
            <a:ext cx="3534863" cy="447675"/>
          </a:xfrm>
          <a:prstGeom prst="rect">
            <a:avLst/>
          </a:prstGeom>
        </p:spPr>
        <p:txBody>
          <a:bodyPr anchor="t" rtlCol="false" tIns="0" lIns="0" bIns="0" rIns="0">
            <a:spAutoFit/>
          </a:bodyPr>
          <a:lstStyle/>
          <a:p>
            <a:pPr algn="l">
              <a:lnSpc>
                <a:spcPts val="3450"/>
              </a:lnSpc>
            </a:pPr>
            <a:r>
              <a:rPr lang="en-US" sz="3000">
                <a:solidFill>
                  <a:srgbClr val="FFFFFF"/>
                </a:solidFill>
                <a:latin typeface="Neue Machina Ultra-Bold"/>
              </a:rPr>
              <a:t>Database</a:t>
            </a:r>
          </a:p>
        </p:txBody>
      </p:sp>
      <p:sp>
        <p:nvSpPr>
          <p:cNvPr name="TextBox 18" id="18"/>
          <p:cNvSpPr txBox="true"/>
          <p:nvPr/>
        </p:nvSpPr>
        <p:spPr>
          <a:xfrm rot="0">
            <a:off x="11329772" y="5558303"/>
            <a:ext cx="7736611" cy="1631061"/>
          </a:xfrm>
          <a:prstGeom prst="rect">
            <a:avLst/>
          </a:prstGeom>
        </p:spPr>
        <p:txBody>
          <a:bodyPr anchor="t" rtlCol="false" tIns="0" lIns="0" bIns="0" rIns="0">
            <a:spAutoFit/>
          </a:bodyPr>
          <a:lstStyle/>
          <a:p>
            <a:pPr algn="l">
              <a:lnSpc>
                <a:spcPts val="4347"/>
              </a:lnSpc>
            </a:pPr>
            <a:r>
              <a:rPr lang="en-US" sz="2700">
                <a:solidFill>
                  <a:srgbClr val="FFFFFF">
                    <a:alpha val="64706"/>
                  </a:srgbClr>
                </a:solidFill>
                <a:latin typeface="Telegraf Bold"/>
              </a:rPr>
              <a:t>Nodejs with Expressjs and Firebase</a:t>
            </a:r>
          </a:p>
          <a:p>
            <a:pPr algn="l" marL="582930" indent="-291465" lvl="1">
              <a:lnSpc>
                <a:spcPts val="4347"/>
              </a:lnSpc>
              <a:buFont typeface="Arial"/>
              <a:buChar char="•"/>
            </a:pPr>
            <a:r>
              <a:rPr lang="en-US" sz="2700">
                <a:solidFill>
                  <a:srgbClr val="FFFFFF">
                    <a:alpha val="64706"/>
                  </a:srgbClr>
                </a:solidFill>
                <a:latin typeface="Telegraf Bold"/>
              </a:rPr>
              <a:t>Easy authentication</a:t>
            </a:r>
          </a:p>
          <a:p>
            <a:pPr algn="l" marL="582930" indent="-291465" lvl="1">
              <a:lnSpc>
                <a:spcPts val="4347"/>
              </a:lnSpc>
              <a:buFont typeface="Arial"/>
              <a:buChar char="•"/>
            </a:pPr>
            <a:r>
              <a:rPr lang="en-US" sz="2700">
                <a:solidFill>
                  <a:srgbClr val="FFFFFF">
                    <a:alpha val="64706"/>
                  </a:srgbClr>
                </a:solidFill>
                <a:latin typeface="Telegraf Bold"/>
              </a:rPr>
              <a:t>Clean Architechture </a:t>
            </a:r>
          </a:p>
        </p:txBody>
      </p:sp>
      <p:sp>
        <p:nvSpPr>
          <p:cNvPr name="TextBox 19" id="19"/>
          <p:cNvSpPr txBox="true"/>
          <p:nvPr/>
        </p:nvSpPr>
        <p:spPr>
          <a:xfrm rot="0">
            <a:off x="3449525" y="7076295"/>
            <a:ext cx="7736611" cy="2716911"/>
          </a:xfrm>
          <a:prstGeom prst="rect">
            <a:avLst/>
          </a:prstGeom>
        </p:spPr>
        <p:txBody>
          <a:bodyPr anchor="t" rtlCol="false" tIns="0" lIns="0" bIns="0" rIns="0">
            <a:spAutoFit/>
          </a:bodyPr>
          <a:lstStyle/>
          <a:p>
            <a:pPr algn="l">
              <a:lnSpc>
                <a:spcPts val="4347"/>
              </a:lnSpc>
            </a:pPr>
            <a:r>
              <a:rPr lang="en-US" sz="2700">
                <a:solidFill>
                  <a:srgbClr val="FFFFFF">
                    <a:alpha val="64706"/>
                  </a:srgbClr>
                </a:solidFill>
                <a:latin typeface="Telegraf Bold"/>
              </a:rPr>
              <a:t>MongoDB and Fire-store</a:t>
            </a:r>
          </a:p>
          <a:p>
            <a:pPr algn="l" marL="582930" indent="-291465" lvl="1">
              <a:lnSpc>
                <a:spcPts val="4347"/>
              </a:lnSpc>
              <a:buFont typeface="Arial"/>
              <a:buChar char="•"/>
            </a:pPr>
            <a:r>
              <a:rPr lang="en-US" sz="2700">
                <a:solidFill>
                  <a:srgbClr val="FFFFFF">
                    <a:alpha val="64706"/>
                  </a:srgbClr>
                </a:solidFill>
                <a:latin typeface="Telegraf Bold"/>
              </a:rPr>
              <a:t>Flexibility</a:t>
            </a:r>
          </a:p>
          <a:p>
            <a:pPr algn="l" marL="582930" indent="-291465" lvl="1">
              <a:lnSpc>
                <a:spcPts val="4347"/>
              </a:lnSpc>
              <a:buFont typeface="Arial"/>
              <a:buChar char="•"/>
            </a:pPr>
            <a:r>
              <a:rPr lang="en-US" sz="2700">
                <a:solidFill>
                  <a:srgbClr val="FFFFFF">
                    <a:alpha val="64706"/>
                  </a:srgbClr>
                </a:solidFill>
                <a:latin typeface="Telegraf Bold"/>
              </a:rPr>
              <a:t>Scalability</a:t>
            </a:r>
          </a:p>
          <a:p>
            <a:pPr algn="l" marL="582930" indent="-291465" lvl="1">
              <a:lnSpc>
                <a:spcPts val="4347"/>
              </a:lnSpc>
              <a:buFont typeface="Arial"/>
              <a:buChar char="•"/>
            </a:pPr>
            <a:r>
              <a:rPr lang="en-US" sz="2700">
                <a:solidFill>
                  <a:srgbClr val="FFFFFF">
                    <a:alpha val="64706"/>
                  </a:srgbClr>
                </a:solidFill>
                <a:latin typeface="Telegraf Bold"/>
              </a:rPr>
              <a:t>Real-time database</a:t>
            </a:r>
          </a:p>
          <a:p>
            <a:pPr algn="l" marL="582930" indent="-291465" lvl="1">
              <a:lnSpc>
                <a:spcPts val="4347"/>
              </a:lnSpc>
              <a:buFont typeface="Arial"/>
              <a:buChar char="•"/>
            </a:pPr>
            <a:r>
              <a:rPr lang="en-US" sz="2700">
                <a:solidFill>
                  <a:srgbClr val="FFFFFF">
                    <a:alpha val="64706"/>
                  </a:srgbClr>
                </a:solidFill>
                <a:latin typeface="Telegraf Bold"/>
              </a:rPr>
              <a:t>Cloud fire-store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95585" y="-231649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grpSp>
        <p:nvGrpSpPr>
          <p:cNvPr name="Group 3" id="3"/>
          <p:cNvGrpSpPr/>
          <p:nvPr/>
        </p:nvGrpSpPr>
        <p:grpSpPr>
          <a:xfrm rot="0">
            <a:off x="1964545" y="2152407"/>
            <a:ext cx="1754308" cy="1429753"/>
            <a:chOff x="0" y="0"/>
            <a:chExt cx="2339078" cy="1906338"/>
          </a:xfrm>
        </p:grpSpPr>
        <p:sp>
          <p:nvSpPr>
            <p:cNvPr name="Freeform 4" id="4"/>
            <p:cNvSpPr/>
            <p:nvPr/>
          </p:nvSpPr>
          <p:spPr>
            <a:xfrm flipH="false" flipV="false" rot="0">
              <a:off x="0" y="0"/>
              <a:ext cx="1488871" cy="1199375"/>
            </a:xfrm>
            <a:custGeom>
              <a:avLst/>
              <a:gdLst/>
              <a:ahLst/>
              <a:cxnLst/>
              <a:rect r="r" b="b" t="t" l="l"/>
              <a:pathLst>
                <a:path h="1199375" w="1488871">
                  <a:moveTo>
                    <a:pt x="0" y="0"/>
                  </a:moveTo>
                  <a:lnTo>
                    <a:pt x="1488871" y="0"/>
                  </a:lnTo>
                  <a:lnTo>
                    <a:pt x="1488871" y="1199375"/>
                  </a:lnTo>
                  <a:lnTo>
                    <a:pt x="0" y="1199375"/>
                  </a:lnTo>
                  <a:lnTo>
                    <a:pt x="0" y="0"/>
                  </a:lnTo>
                  <a:close/>
                </a:path>
              </a:pathLst>
            </a:custGeom>
            <a:blipFill>
              <a:blip r:embed="rId3"/>
              <a:stretch>
                <a:fillRect l="0" t="0" r="-43529" b="0"/>
              </a:stretch>
            </a:blipFill>
          </p:spPr>
        </p:sp>
        <p:sp>
          <p:nvSpPr>
            <p:cNvPr name="TextBox 5" id="5"/>
            <p:cNvSpPr txBox="true"/>
            <p:nvPr/>
          </p:nvSpPr>
          <p:spPr>
            <a:xfrm rot="0">
              <a:off x="1008127" y="349538"/>
              <a:ext cx="1330951" cy="1556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A</a:t>
              </a:r>
            </a:p>
          </p:txBody>
        </p:sp>
      </p:grpSp>
      <p:sp>
        <p:nvSpPr>
          <p:cNvPr name="Freeform 6" id="6"/>
          <p:cNvSpPr/>
          <p:nvPr/>
        </p:nvSpPr>
        <p:spPr>
          <a:xfrm flipH="false" flipV="false" rot="0">
            <a:off x="12237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7" id="7"/>
          <p:cNvSpPr/>
          <p:nvPr/>
        </p:nvSpPr>
        <p:spPr>
          <a:xfrm flipH="false" flipV="false" rot="0">
            <a:off x="9961809" y="1459219"/>
            <a:ext cx="7987601" cy="7368562"/>
          </a:xfrm>
          <a:custGeom>
            <a:avLst/>
            <a:gdLst/>
            <a:ahLst/>
            <a:cxnLst/>
            <a:rect r="r" b="b" t="t" l="l"/>
            <a:pathLst>
              <a:path h="7368562" w="7987601">
                <a:moveTo>
                  <a:pt x="0" y="0"/>
                </a:moveTo>
                <a:lnTo>
                  <a:pt x="7987601" y="0"/>
                </a:lnTo>
                <a:lnTo>
                  <a:pt x="7987601" y="7368562"/>
                </a:lnTo>
                <a:lnTo>
                  <a:pt x="0" y="73685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718854" y="2009532"/>
            <a:ext cx="6572554"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Introduction</a:t>
            </a:r>
          </a:p>
        </p:txBody>
      </p:sp>
      <p:sp>
        <p:nvSpPr>
          <p:cNvPr name="TextBox 9" id="9"/>
          <p:cNvSpPr txBox="true"/>
          <p:nvPr/>
        </p:nvSpPr>
        <p:spPr>
          <a:xfrm rot="0">
            <a:off x="2011208" y="4532219"/>
            <a:ext cx="7715265" cy="2688337"/>
          </a:xfrm>
          <a:prstGeom prst="rect">
            <a:avLst/>
          </a:prstGeom>
        </p:spPr>
        <p:txBody>
          <a:bodyPr anchor="t" rtlCol="false" tIns="0" lIns="0" bIns="0" rIns="0">
            <a:spAutoFit/>
          </a:bodyPr>
          <a:lstStyle/>
          <a:p>
            <a:pPr algn="just">
              <a:lnSpc>
                <a:spcPts val="4346"/>
              </a:lnSpc>
            </a:pPr>
            <a:r>
              <a:rPr lang="en-US" sz="2699">
                <a:solidFill>
                  <a:srgbClr val="FFFFFF"/>
                </a:solidFill>
                <a:latin typeface="Rubik"/>
              </a:rPr>
              <a:t>Requirement Analysis entails a systematic and meticulous examination aimed at comprehensively understanding the requisite functionalities necessary to effectively address a given problem or necessity.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95585" y="-231649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237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847324" y="1704230"/>
            <a:ext cx="1116653" cy="899531"/>
          </a:xfrm>
          <a:custGeom>
            <a:avLst/>
            <a:gdLst/>
            <a:ahLst/>
            <a:cxnLst/>
            <a:rect r="r" b="b" t="t" l="l"/>
            <a:pathLst>
              <a:path h="899531" w="1116653">
                <a:moveTo>
                  <a:pt x="0" y="0"/>
                </a:moveTo>
                <a:lnTo>
                  <a:pt x="1116653" y="0"/>
                </a:lnTo>
                <a:lnTo>
                  <a:pt x="1116653" y="899531"/>
                </a:lnTo>
                <a:lnTo>
                  <a:pt x="0" y="899531"/>
                </a:lnTo>
                <a:lnTo>
                  <a:pt x="0" y="0"/>
                </a:lnTo>
                <a:close/>
              </a:path>
            </a:pathLst>
          </a:custGeom>
          <a:blipFill>
            <a:blip r:embed="rId3"/>
            <a:stretch>
              <a:fillRect l="0" t="0" r="-43529" b="0"/>
            </a:stretch>
          </a:blipFill>
        </p:spPr>
      </p:sp>
      <p:sp>
        <p:nvSpPr>
          <p:cNvPr name="Freeform 5" id="5"/>
          <p:cNvSpPr/>
          <p:nvPr/>
        </p:nvSpPr>
        <p:spPr>
          <a:xfrm flipH="false" flipV="false" rot="0">
            <a:off x="12237761" y="4420488"/>
            <a:ext cx="6633588" cy="5765903"/>
          </a:xfrm>
          <a:custGeom>
            <a:avLst/>
            <a:gdLst/>
            <a:ahLst/>
            <a:cxnLst/>
            <a:rect r="r" b="b" t="t" l="l"/>
            <a:pathLst>
              <a:path h="5765903" w="6633588">
                <a:moveTo>
                  <a:pt x="0" y="0"/>
                </a:moveTo>
                <a:lnTo>
                  <a:pt x="6633588" y="0"/>
                </a:lnTo>
                <a:lnTo>
                  <a:pt x="6633588" y="5765903"/>
                </a:lnTo>
                <a:lnTo>
                  <a:pt x="0" y="5765903"/>
                </a:lnTo>
                <a:lnTo>
                  <a:pt x="0" y="0"/>
                </a:lnTo>
                <a:close/>
              </a:path>
            </a:pathLst>
          </a:custGeom>
          <a:blipFill>
            <a:blip r:embed="rId4"/>
            <a:stretch>
              <a:fillRect l="0" t="0" r="0" b="0"/>
            </a:stretch>
          </a:blipFill>
        </p:spPr>
      </p:sp>
      <p:sp>
        <p:nvSpPr>
          <p:cNvPr name="Freeform 6" id="6"/>
          <p:cNvSpPr/>
          <p:nvPr/>
        </p:nvSpPr>
        <p:spPr>
          <a:xfrm flipH="false" flipV="false" rot="0">
            <a:off x="5786566" y="5587072"/>
            <a:ext cx="7187424" cy="4114800"/>
          </a:xfrm>
          <a:custGeom>
            <a:avLst/>
            <a:gdLst/>
            <a:ahLst/>
            <a:cxnLst/>
            <a:rect r="r" b="b" t="t" l="l"/>
            <a:pathLst>
              <a:path h="4114800" w="7187424">
                <a:moveTo>
                  <a:pt x="0" y="0"/>
                </a:moveTo>
                <a:lnTo>
                  <a:pt x="7187424" y="0"/>
                </a:lnTo>
                <a:lnTo>
                  <a:pt x="71874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592107" y="1789955"/>
            <a:ext cx="11576342" cy="927735"/>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Conclusion</a:t>
            </a:r>
          </a:p>
        </p:txBody>
      </p:sp>
      <p:sp>
        <p:nvSpPr>
          <p:cNvPr name="TextBox 8" id="8"/>
          <p:cNvSpPr txBox="true"/>
          <p:nvPr/>
        </p:nvSpPr>
        <p:spPr>
          <a:xfrm rot="0">
            <a:off x="2603419" y="1930664"/>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8</a:t>
            </a:r>
          </a:p>
        </p:txBody>
      </p:sp>
      <p:sp>
        <p:nvSpPr>
          <p:cNvPr name="TextBox 9" id="9"/>
          <p:cNvSpPr txBox="true"/>
          <p:nvPr/>
        </p:nvSpPr>
        <p:spPr>
          <a:xfrm rot="0">
            <a:off x="1847324" y="3179714"/>
            <a:ext cx="10650483" cy="2216282"/>
          </a:xfrm>
          <a:prstGeom prst="rect">
            <a:avLst/>
          </a:prstGeom>
        </p:spPr>
        <p:txBody>
          <a:bodyPr anchor="t" rtlCol="false" tIns="0" lIns="0" bIns="0" rIns="0">
            <a:spAutoFit/>
          </a:bodyPr>
          <a:lstStyle/>
          <a:p>
            <a:pPr algn="just">
              <a:lnSpc>
                <a:spcPts val="6000"/>
              </a:lnSpc>
            </a:pPr>
            <a:r>
              <a:rPr lang="en-US" sz="3727">
                <a:solidFill>
                  <a:srgbClr val="FFFFFF"/>
                </a:solidFill>
                <a:latin typeface="Rubik"/>
              </a:rPr>
              <a:t>Requirement Analysis is not a shopping list but detective work. It requires proper and analysis of the system</a:t>
            </a:r>
          </a:p>
        </p:txBody>
      </p:sp>
      <p:sp>
        <p:nvSpPr>
          <p:cNvPr name="TextBox 10" id="10"/>
          <p:cNvSpPr txBox="true"/>
          <p:nvPr/>
        </p:nvSpPr>
        <p:spPr>
          <a:xfrm rot="0">
            <a:off x="6448998" y="6754663"/>
            <a:ext cx="5862561" cy="1336510"/>
          </a:xfrm>
          <a:prstGeom prst="rect">
            <a:avLst/>
          </a:prstGeom>
        </p:spPr>
        <p:txBody>
          <a:bodyPr anchor="t" rtlCol="false" tIns="0" lIns="0" bIns="0" rIns="0">
            <a:spAutoFit/>
          </a:bodyPr>
          <a:lstStyle/>
          <a:p>
            <a:pPr algn="ctr">
              <a:lnSpc>
                <a:spcPts val="10932"/>
              </a:lnSpc>
            </a:pPr>
            <a:r>
              <a:rPr lang="en-US" sz="7808">
                <a:solidFill>
                  <a:srgbClr val="000000"/>
                </a:solidFill>
                <a:latin typeface="Canva Sans Bold"/>
              </a:rPr>
              <a:t>Smart move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972911" y="-3127342"/>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3894331" y="3880706"/>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4" id="4"/>
          <p:cNvSpPr txBox="true"/>
          <p:nvPr/>
        </p:nvSpPr>
        <p:spPr>
          <a:xfrm rot="0">
            <a:off x="2825056" y="5163766"/>
            <a:ext cx="3276969"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Selection Criteria</a:t>
            </a:r>
          </a:p>
        </p:txBody>
      </p:sp>
      <p:sp>
        <p:nvSpPr>
          <p:cNvPr name="TextBox 5" id="5"/>
          <p:cNvSpPr txBox="true"/>
          <p:nvPr/>
        </p:nvSpPr>
        <p:spPr>
          <a:xfrm rot="0">
            <a:off x="2825056" y="5981700"/>
            <a:ext cx="7805837" cy="879475"/>
          </a:xfrm>
          <a:prstGeom prst="rect">
            <a:avLst/>
          </a:prstGeom>
        </p:spPr>
        <p:txBody>
          <a:bodyPr anchor="t" rtlCol="false" tIns="0" lIns="0" bIns="0" rIns="0">
            <a:spAutoFit/>
          </a:bodyPr>
          <a:lstStyle/>
          <a:p>
            <a:pPr algn="just">
              <a:lnSpc>
                <a:spcPts val="3500"/>
              </a:lnSpc>
            </a:pPr>
            <a:r>
              <a:rPr lang="en-US" sz="2500">
                <a:solidFill>
                  <a:srgbClr val="FFFFFF"/>
                </a:solidFill>
                <a:latin typeface="Neue Machina Ultra-Bold"/>
              </a:rPr>
              <a:t>Filtered Functional </a:t>
            </a:r>
          </a:p>
          <a:p>
            <a:pPr algn="just">
              <a:lnSpc>
                <a:spcPts val="3500"/>
              </a:lnSpc>
              <a:spcBef>
                <a:spcPct val="0"/>
              </a:spcBef>
            </a:pPr>
            <a:r>
              <a:rPr lang="en-US" sz="2500">
                <a:solidFill>
                  <a:srgbClr val="FFFFFF"/>
                </a:solidFill>
                <a:latin typeface="Neue Machina Ultra-Bold"/>
              </a:rPr>
              <a:t>Requirements</a:t>
            </a:r>
          </a:p>
        </p:txBody>
      </p:sp>
      <p:sp>
        <p:nvSpPr>
          <p:cNvPr name="TextBox 6" id="6"/>
          <p:cNvSpPr txBox="true"/>
          <p:nvPr/>
        </p:nvSpPr>
        <p:spPr>
          <a:xfrm rot="0">
            <a:off x="3718854" y="1599957"/>
            <a:ext cx="6572554"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Outline</a:t>
            </a:r>
          </a:p>
        </p:txBody>
      </p:sp>
      <p:grpSp>
        <p:nvGrpSpPr>
          <p:cNvPr name="Group 7" id="7"/>
          <p:cNvGrpSpPr/>
          <p:nvPr/>
        </p:nvGrpSpPr>
        <p:grpSpPr>
          <a:xfrm rot="0">
            <a:off x="1964545" y="1742832"/>
            <a:ext cx="1754308" cy="1429753"/>
            <a:chOff x="0" y="0"/>
            <a:chExt cx="2339078" cy="1906338"/>
          </a:xfrm>
        </p:grpSpPr>
        <p:sp>
          <p:nvSpPr>
            <p:cNvPr name="Freeform 8" id="8"/>
            <p:cNvSpPr/>
            <p:nvPr/>
          </p:nvSpPr>
          <p:spPr>
            <a:xfrm flipH="false" flipV="false" rot="0">
              <a:off x="0" y="0"/>
              <a:ext cx="1488871" cy="1199375"/>
            </a:xfrm>
            <a:custGeom>
              <a:avLst/>
              <a:gdLst/>
              <a:ahLst/>
              <a:cxnLst/>
              <a:rect r="r" b="b" t="t" l="l"/>
              <a:pathLst>
                <a:path h="1199375" w="1488871">
                  <a:moveTo>
                    <a:pt x="0" y="0"/>
                  </a:moveTo>
                  <a:lnTo>
                    <a:pt x="1488871" y="0"/>
                  </a:lnTo>
                  <a:lnTo>
                    <a:pt x="1488871" y="1199375"/>
                  </a:lnTo>
                  <a:lnTo>
                    <a:pt x="0" y="1199375"/>
                  </a:lnTo>
                  <a:lnTo>
                    <a:pt x="0" y="0"/>
                  </a:lnTo>
                  <a:close/>
                </a:path>
              </a:pathLst>
            </a:custGeom>
            <a:blipFill>
              <a:blip r:embed="rId3"/>
              <a:stretch>
                <a:fillRect l="0" t="0" r="-43529" b="0"/>
              </a:stretch>
            </a:blipFill>
          </p:spPr>
        </p:sp>
        <p:sp>
          <p:nvSpPr>
            <p:cNvPr name="TextBox 9" id="9"/>
            <p:cNvSpPr txBox="true"/>
            <p:nvPr/>
          </p:nvSpPr>
          <p:spPr>
            <a:xfrm rot="0">
              <a:off x="1008127" y="349538"/>
              <a:ext cx="1330951" cy="1556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B</a:t>
              </a:r>
            </a:p>
          </p:txBody>
        </p:sp>
      </p:grpSp>
      <p:sp>
        <p:nvSpPr>
          <p:cNvPr name="TextBox 10" id="10"/>
          <p:cNvSpPr txBox="true"/>
          <p:nvPr/>
        </p:nvSpPr>
        <p:spPr>
          <a:xfrm rot="0">
            <a:off x="2825056" y="7242174"/>
            <a:ext cx="3929871"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External Data Objects</a:t>
            </a:r>
          </a:p>
        </p:txBody>
      </p:sp>
      <p:sp>
        <p:nvSpPr>
          <p:cNvPr name="TextBox 11" id="11"/>
          <p:cNvSpPr txBox="true"/>
          <p:nvPr/>
        </p:nvSpPr>
        <p:spPr>
          <a:xfrm rot="0">
            <a:off x="9627065" y="4204103"/>
            <a:ext cx="7071927"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Filtered Non-Functional Requirements</a:t>
            </a:r>
          </a:p>
        </p:txBody>
      </p:sp>
      <p:sp>
        <p:nvSpPr>
          <p:cNvPr name="TextBox 12" id="12"/>
          <p:cNvSpPr txBox="true"/>
          <p:nvPr/>
        </p:nvSpPr>
        <p:spPr>
          <a:xfrm rot="0">
            <a:off x="9609272" y="6249718"/>
            <a:ext cx="4522177"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Technical Requirements</a:t>
            </a:r>
          </a:p>
        </p:txBody>
      </p:sp>
      <p:sp>
        <p:nvSpPr>
          <p:cNvPr name="TextBox 13" id="13"/>
          <p:cNvSpPr txBox="true"/>
          <p:nvPr/>
        </p:nvSpPr>
        <p:spPr>
          <a:xfrm rot="0">
            <a:off x="2825056" y="4140739"/>
            <a:ext cx="4355271"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Problem Statement</a:t>
            </a:r>
          </a:p>
        </p:txBody>
      </p:sp>
      <p:sp>
        <p:nvSpPr>
          <p:cNvPr name="TextBox 14" id="14"/>
          <p:cNvSpPr txBox="true"/>
          <p:nvPr/>
        </p:nvSpPr>
        <p:spPr>
          <a:xfrm rot="0">
            <a:off x="2116945" y="3956589"/>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1</a:t>
            </a:r>
          </a:p>
        </p:txBody>
      </p:sp>
      <p:sp>
        <p:nvSpPr>
          <p:cNvPr name="TextBox 15" id="15"/>
          <p:cNvSpPr txBox="true"/>
          <p:nvPr/>
        </p:nvSpPr>
        <p:spPr>
          <a:xfrm rot="0">
            <a:off x="2116945" y="4953000"/>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2</a:t>
            </a:r>
          </a:p>
        </p:txBody>
      </p:sp>
      <p:sp>
        <p:nvSpPr>
          <p:cNvPr name="TextBox 16" id="16"/>
          <p:cNvSpPr txBox="true"/>
          <p:nvPr/>
        </p:nvSpPr>
        <p:spPr>
          <a:xfrm rot="0">
            <a:off x="2116945" y="6016625"/>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3</a:t>
            </a:r>
          </a:p>
        </p:txBody>
      </p:sp>
      <p:sp>
        <p:nvSpPr>
          <p:cNvPr name="TextBox 17" id="17"/>
          <p:cNvSpPr txBox="true"/>
          <p:nvPr/>
        </p:nvSpPr>
        <p:spPr>
          <a:xfrm rot="0">
            <a:off x="2116945" y="7080249"/>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4</a:t>
            </a:r>
          </a:p>
        </p:txBody>
      </p:sp>
      <p:sp>
        <p:nvSpPr>
          <p:cNvPr name="TextBox 18" id="18"/>
          <p:cNvSpPr txBox="true"/>
          <p:nvPr/>
        </p:nvSpPr>
        <p:spPr>
          <a:xfrm rot="0">
            <a:off x="8901162" y="4053157"/>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5</a:t>
            </a:r>
          </a:p>
        </p:txBody>
      </p:sp>
      <p:sp>
        <p:nvSpPr>
          <p:cNvPr name="TextBox 19" id="19"/>
          <p:cNvSpPr txBox="true"/>
          <p:nvPr/>
        </p:nvSpPr>
        <p:spPr>
          <a:xfrm rot="0">
            <a:off x="8877658" y="5049568"/>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6</a:t>
            </a:r>
          </a:p>
        </p:txBody>
      </p:sp>
      <p:sp>
        <p:nvSpPr>
          <p:cNvPr name="TextBox 20" id="20"/>
          <p:cNvSpPr txBox="true"/>
          <p:nvPr/>
        </p:nvSpPr>
        <p:spPr>
          <a:xfrm rot="0">
            <a:off x="9627065" y="5233718"/>
            <a:ext cx="4638288"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Conceptual Design</a:t>
            </a:r>
          </a:p>
        </p:txBody>
      </p:sp>
      <p:sp>
        <p:nvSpPr>
          <p:cNvPr name="TextBox 21" id="21"/>
          <p:cNvSpPr txBox="true"/>
          <p:nvPr/>
        </p:nvSpPr>
        <p:spPr>
          <a:xfrm rot="0">
            <a:off x="8877658" y="6113193"/>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7</a:t>
            </a:r>
          </a:p>
        </p:txBody>
      </p:sp>
      <p:sp>
        <p:nvSpPr>
          <p:cNvPr name="TextBox 22" id="22"/>
          <p:cNvSpPr txBox="true"/>
          <p:nvPr/>
        </p:nvSpPr>
        <p:spPr>
          <a:xfrm rot="0">
            <a:off x="9627065" y="7291117"/>
            <a:ext cx="3276969" cy="4413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Neue Machina Ultra-Bold"/>
              </a:rPr>
              <a:t>Conclusion</a:t>
            </a:r>
          </a:p>
        </p:txBody>
      </p:sp>
      <p:sp>
        <p:nvSpPr>
          <p:cNvPr name="TextBox 23" id="23"/>
          <p:cNvSpPr txBox="true"/>
          <p:nvPr/>
        </p:nvSpPr>
        <p:spPr>
          <a:xfrm rot="0">
            <a:off x="8910687" y="7167292"/>
            <a:ext cx="70811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Neue Machina Ultra-Bold"/>
              </a:rPr>
              <a:t>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707307" y="414953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301005" y="-2917571"/>
            <a:ext cx="11027492" cy="11027492"/>
          </a:xfrm>
          <a:custGeom>
            <a:avLst/>
            <a:gdLst/>
            <a:ahLst/>
            <a:cxnLst/>
            <a:rect r="r" b="b" t="t" l="l"/>
            <a:pathLst>
              <a:path h="11027492" w="11027492">
                <a:moveTo>
                  <a:pt x="0" y="0"/>
                </a:moveTo>
                <a:lnTo>
                  <a:pt x="11027492" y="0"/>
                </a:lnTo>
                <a:lnTo>
                  <a:pt x="11027492" y="11027493"/>
                </a:lnTo>
                <a:lnTo>
                  <a:pt x="0" y="11027493"/>
                </a:lnTo>
                <a:lnTo>
                  <a:pt x="0" y="0"/>
                </a:lnTo>
                <a:close/>
              </a:path>
            </a:pathLst>
          </a:custGeom>
          <a:blipFill>
            <a:blip r:embed="rId2">
              <a:alphaModFix amt="65000"/>
            </a:blip>
            <a:stretch>
              <a:fillRect l="0" t="0" r="0" b="0"/>
            </a:stretch>
          </a:blipFill>
        </p:spPr>
      </p:sp>
      <p:sp>
        <p:nvSpPr>
          <p:cNvPr name="TextBox 4" id="4"/>
          <p:cNvSpPr txBox="true"/>
          <p:nvPr/>
        </p:nvSpPr>
        <p:spPr>
          <a:xfrm rot="0">
            <a:off x="1904474" y="3647689"/>
            <a:ext cx="7594291" cy="4844415"/>
          </a:xfrm>
          <a:prstGeom prst="rect">
            <a:avLst/>
          </a:prstGeom>
        </p:spPr>
        <p:txBody>
          <a:bodyPr anchor="t" rtlCol="false" tIns="0" lIns="0" bIns="0" rIns="0">
            <a:spAutoFit/>
          </a:bodyPr>
          <a:lstStyle/>
          <a:p>
            <a:pPr algn="l">
              <a:lnSpc>
                <a:spcPts val="4830"/>
              </a:lnSpc>
            </a:pPr>
            <a:r>
              <a:rPr lang="en-US" sz="3000">
                <a:solidFill>
                  <a:srgbClr val="FFFFFF"/>
                </a:solidFill>
                <a:latin typeface="Rubik"/>
              </a:rPr>
              <a:t>Drivers, Passengers, Pedestrians struggle to have upfront information about road state and road signs in order to adjust their itinery of their driving style because there are some road signs that are not physically present or hidden, and there is no reliable data source to have upfront road state information.</a:t>
            </a:r>
          </a:p>
        </p:txBody>
      </p:sp>
      <p:sp>
        <p:nvSpPr>
          <p:cNvPr name="TextBox 5" id="5"/>
          <p:cNvSpPr txBox="true"/>
          <p:nvPr/>
        </p:nvSpPr>
        <p:spPr>
          <a:xfrm rot="0">
            <a:off x="3649257" y="1190920"/>
            <a:ext cx="6572554"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Problem Statement</a:t>
            </a:r>
          </a:p>
        </p:txBody>
      </p:sp>
      <p:sp>
        <p:nvSpPr>
          <p:cNvPr name="Freeform 6" id="6"/>
          <p:cNvSpPr/>
          <p:nvPr/>
        </p:nvSpPr>
        <p:spPr>
          <a:xfrm flipH="false" flipV="false" rot="0">
            <a:off x="1904474" y="1469523"/>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TextBox 7" id="7"/>
          <p:cNvSpPr txBox="true"/>
          <p:nvPr/>
        </p:nvSpPr>
        <p:spPr>
          <a:xfrm rot="0">
            <a:off x="2660569" y="1695958"/>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1</a:t>
            </a:r>
          </a:p>
        </p:txBody>
      </p:sp>
      <p:sp>
        <p:nvSpPr>
          <p:cNvPr name="Freeform 8" id="8"/>
          <p:cNvSpPr/>
          <p:nvPr/>
        </p:nvSpPr>
        <p:spPr>
          <a:xfrm flipH="false" flipV="false" rot="0">
            <a:off x="10291408" y="2152407"/>
            <a:ext cx="7582779" cy="6246314"/>
          </a:xfrm>
          <a:custGeom>
            <a:avLst/>
            <a:gdLst/>
            <a:ahLst/>
            <a:cxnLst/>
            <a:rect r="r" b="b" t="t" l="l"/>
            <a:pathLst>
              <a:path h="6246314" w="7582779">
                <a:moveTo>
                  <a:pt x="0" y="0"/>
                </a:moveTo>
                <a:lnTo>
                  <a:pt x="7582779" y="0"/>
                </a:lnTo>
                <a:lnTo>
                  <a:pt x="7582779" y="6246314"/>
                </a:lnTo>
                <a:lnTo>
                  <a:pt x="0" y="6246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68208" y="45418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301005" y="-2917571"/>
            <a:ext cx="11027492" cy="11027492"/>
          </a:xfrm>
          <a:custGeom>
            <a:avLst/>
            <a:gdLst/>
            <a:ahLst/>
            <a:cxnLst/>
            <a:rect r="r" b="b" t="t" l="l"/>
            <a:pathLst>
              <a:path h="11027492" w="11027492">
                <a:moveTo>
                  <a:pt x="0" y="0"/>
                </a:moveTo>
                <a:lnTo>
                  <a:pt x="11027492" y="0"/>
                </a:lnTo>
                <a:lnTo>
                  <a:pt x="11027492" y="11027493"/>
                </a:lnTo>
                <a:lnTo>
                  <a:pt x="0" y="11027493"/>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904474" y="1469523"/>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Freeform 5" id="5"/>
          <p:cNvSpPr/>
          <p:nvPr/>
        </p:nvSpPr>
        <p:spPr>
          <a:xfrm flipH="false" flipV="false" rot="0">
            <a:off x="2306383" y="5104751"/>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Freeform 6" id="6"/>
          <p:cNvSpPr/>
          <p:nvPr/>
        </p:nvSpPr>
        <p:spPr>
          <a:xfrm flipH="false" flipV="false" rot="0">
            <a:off x="8532969" y="3801202"/>
            <a:ext cx="9428499" cy="4065054"/>
          </a:xfrm>
          <a:custGeom>
            <a:avLst/>
            <a:gdLst/>
            <a:ahLst/>
            <a:cxnLst/>
            <a:rect r="r" b="b" t="t" l="l"/>
            <a:pathLst>
              <a:path h="4065054" w="9428499">
                <a:moveTo>
                  <a:pt x="0" y="0"/>
                </a:moveTo>
                <a:lnTo>
                  <a:pt x="9428499" y="0"/>
                </a:lnTo>
                <a:lnTo>
                  <a:pt x="9428499" y="4065054"/>
                </a:lnTo>
                <a:lnTo>
                  <a:pt x="0" y="4065054"/>
                </a:lnTo>
                <a:lnTo>
                  <a:pt x="0" y="0"/>
                </a:lnTo>
                <a:close/>
              </a:path>
            </a:pathLst>
          </a:custGeom>
          <a:blipFill>
            <a:blip r:embed="rId4"/>
            <a:stretch>
              <a:fillRect l="0" t="0" r="0" b="0"/>
            </a:stretch>
          </a:blipFill>
        </p:spPr>
      </p:sp>
      <p:sp>
        <p:nvSpPr>
          <p:cNvPr name="TextBox 7" id="7"/>
          <p:cNvSpPr txBox="true"/>
          <p:nvPr/>
        </p:nvSpPr>
        <p:spPr>
          <a:xfrm rot="0">
            <a:off x="3649257" y="1190920"/>
            <a:ext cx="6572554"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Selection Criteria</a:t>
            </a:r>
          </a:p>
        </p:txBody>
      </p:sp>
      <p:sp>
        <p:nvSpPr>
          <p:cNvPr name="TextBox 8" id="8"/>
          <p:cNvSpPr txBox="true"/>
          <p:nvPr/>
        </p:nvSpPr>
        <p:spPr>
          <a:xfrm rot="0">
            <a:off x="2660569" y="1695958"/>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2</a:t>
            </a:r>
          </a:p>
        </p:txBody>
      </p:sp>
      <p:sp>
        <p:nvSpPr>
          <p:cNvPr name="TextBox 9" id="9"/>
          <p:cNvSpPr txBox="true"/>
          <p:nvPr/>
        </p:nvSpPr>
        <p:spPr>
          <a:xfrm rot="0">
            <a:off x="2427022" y="5208630"/>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a:t>
            </a:r>
          </a:p>
        </p:txBody>
      </p:sp>
      <p:sp>
        <p:nvSpPr>
          <p:cNvPr name="TextBox 10" id="10"/>
          <p:cNvSpPr txBox="true"/>
          <p:nvPr/>
        </p:nvSpPr>
        <p:spPr>
          <a:xfrm rot="0">
            <a:off x="3611301" y="4926077"/>
            <a:ext cx="4516417" cy="660354"/>
          </a:xfrm>
          <a:prstGeom prst="rect">
            <a:avLst/>
          </a:prstGeom>
        </p:spPr>
        <p:txBody>
          <a:bodyPr anchor="t" rtlCol="false" tIns="0" lIns="0" bIns="0" rIns="0">
            <a:spAutoFit/>
          </a:bodyPr>
          <a:lstStyle/>
          <a:p>
            <a:pPr algn="l">
              <a:lnSpc>
                <a:spcPts val="5366"/>
              </a:lnSpc>
              <a:spcBef>
                <a:spcPct val="0"/>
              </a:spcBef>
            </a:pPr>
            <a:r>
              <a:rPr lang="en-US" sz="3833">
                <a:solidFill>
                  <a:srgbClr val="FFFFFF"/>
                </a:solidFill>
                <a:latin typeface="Neue Machina Ultra-Bold"/>
              </a:rPr>
              <a:t>User Preference</a:t>
            </a:r>
          </a:p>
        </p:txBody>
      </p:sp>
      <p:sp>
        <p:nvSpPr>
          <p:cNvPr name="TextBox 11" id="11"/>
          <p:cNvSpPr txBox="true"/>
          <p:nvPr/>
        </p:nvSpPr>
        <p:spPr>
          <a:xfrm rot="0">
            <a:off x="3642124" y="5738479"/>
            <a:ext cx="4795595" cy="1771396"/>
          </a:xfrm>
          <a:prstGeom prst="rect">
            <a:avLst/>
          </a:prstGeom>
        </p:spPr>
        <p:txBody>
          <a:bodyPr anchor="t" rtlCol="false" tIns="0" lIns="0" bIns="0" rIns="0">
            <a:spAutoFit/>
          </a:bodyPr>
          <a:lstStyle/>
          <a:p>
            <a:pPr algn="l">
              <a:lnSpc>
                <a:spcPts val="3541"/>
              </a:lnSpc>
            </a:pPr>
            <a:r>
              <a:rPr lang="en-US" sz="2199">
                <a:solidFill>
                  <a:srgbClr val="FFFFFF">
                    <a:alpha val="64706"/>
                  </a:srgbClr>
                </a:solidFill>
                <a:latin typeface="Rubik"/>
              </a:rPr>
              <a:t>Most Prefered stakeholder requirements were gotten from the analysis of stakeholder response on a histogram.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68208" y="45418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301005" y="-2917571"/>
            <a:ext cx="11027492" cy="11027492"/>
          </a:xfrm>
          <a:custGeom>
            <a:avLst/>
            <a:gdLst/>
            <a:ahLst/>
            <a:cxnLst/>
            <a:rect r="r" b="b" t="t" l="l"/>
            <a:pathLst>
              <a:path h="11027492" w="11027492">
                <a:moveTo>
                  <a:pt x="0" y="0"/>
                </a:moveTo>
                <a:lnTo>
                  <a:pt x="11027492" y="0"/>
                </a:lnTo>
                <a:lnTo>
                  <a:pt x="11027492" y="11027493"/>
                </a:lnTo>
                <a:lnTo>
                  <a:pt x="0" y="11027493"/>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904474" y="1469523"/>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Freeform 5" id="5"/>
          <p:cNvSpPr/>
          <p:nvPr/>
        </p:nvSpPr>
        <p:spPr>
          <a:xfrm flipH="false" flipV="false" rot="0">
            <a:off x="2660569" y="4171272"/>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Freeform 6" id="6"/>
          <p:cNvSpPr/>
          <p:nvPr/>
        </p:nvSpPr>
        <p:spPr>
          <a:xfrm flipH="false" flipV="false" rot="0">
            <a:off x="11296849" y="3004480"/>
            <a:ext cx="6461048" cy="5324141"/>
          </a:xfrm>
          <a:custGeom>
            <a:avLst/>
            <a:gdLst/>
            <a:ahLst/>
            <a:cxnLst/>
            <a:rect r="r" b="b" t="t" l="l"/>
            <a:pathLst>
              <a:path h="5324141" w="6461048">
                <a:moveTo>
                  <a:pt x="0" y="0"/>
                </a:moveTo>
                <a:lnTo>
                  <a:pt x="6461047" y="0"/>
                </a:lnTo>
                <a:lnTo>
                  <a:pt x="6461047" y="5324141"/>
                </a:lnTo>
                <a:lnTo>
                  <a:pt x="0" y="5324141"/>
                </a:lnTo>
                <a:lnTo>
                  <a:pt x="0" y="0"/>
                </a:lnTo>
                <a:close/>
              </a:path>
            </a:pathLst>
          </a:custGeom>
          <a:blipFill>
            <a:blip r:embed="rId4"/>
            <a:stretch>
              <a:fillRect l="0" t="0" r="0" b="-71772"/>
            </a:stretch>
          </a:blipFill>
        </p:spPr>
      </p:sp>
      <p:sp>
        <p:nvSpPr>
          <p:cNvPr name="TextBox 7" id="7"/>
          <p:cNvSpPr txBox="true"/>
          <p:nvPr/>
        </p:nvSpPr>
        <p:spPr>
          <a:xfrm rot="0">
            <a:off x="3649257" y="1190920"/>
            <a:ext cx="6572554"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Selection Criteria</a:t>
            </a:r>
          </a:p>
        </p:txBody>
      </p:sp>
      <p:sp>
        <p:nvSpPr>
          <p:cNvPr name="TextBox 8" id="8"/>
          <p:cNvSpPr txBox="true"/>
          <p:nvPr/>
        </p:nvSpPr>
        <p:spPr>
          <a:xfrm rot="0">
            <a:off x="2660569" y="1695958"/>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2</a:t>
            </a:r>
          </a:p>
        </p:txBody>
      </p:sp>
      <p:sp>
        <p:nvSpPr>
          <p:cNvPr name="TextBox 9" id="9"/>
          <p:cNvSpPr txBox="true"/>
          <p:nvPr/>
        </p:nvSpPr>
        <p:spPr>
          <a:xfrm rot="0">
            <a:off x="2781208" y="4275151"/>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a:t>
            </a:r>
          </a:p>
        </p:txBody>
      </p:sp>
      <p:sp>
        <p:nvSpPr>
          <p:cNvPr name="TextBox 10" id="10"/>
          <p:cNvSpPr txBox="true"/>
          <p:nvPr/>
        </p:nvSpPr>
        <p:spPr>
          <a:xfrm rot="0">
            <a:off x="3996310" y="4085547"/>
            <a:ext cx="4870604" cy="715690"/>
          </a:xfrm>
          <a:prstGeom prst="rect">
            <a:avLst/>
          </a:prstGeom>
        </p:spPr>
        <p:txBody>
          <a:bodyPr anchor="t" rtlCol="false" tIns="0" lIns="0" bIns="0" rIns="0">
            <a:spAutoFit/>
          </a:bodyPr>
          <a:lstStyle/>
          <a:p>
            <a:pPr algn="l">
              <a:lnSpc>
                <a:spcPts val="5787"/>
              </a:lnSpc>
              <a:spcBef>
                <a:spcPct val="0"/>
              </a:spcBef>
            </a:pPr>
            <a:r>
              <a:rPr lang="en-US" sz="4133">
                <a:solidFill>
                  <a:srgbClr val="FFFFFF"/>
                </a:solidFill>
                <a:latin typeface="Neue Machina Ultra-Bold"/>
              </a:rPr>
              <a:t>SMART Criteria</a:t>
            </a:r>
          </a:p>
        </p:txBody>
      </p:sp>
      <p:sp>
        <p:nvSpPr>
          <p:cNvPr name="TextBox 11" id="11"/>
          <p:cNvSpPr txBox="true"/>
          <p:nvPr/>
        </p:nvSpPr>
        <p:spPr>
          <a:xfrm rot="0">
            <a:off x="3996310" y="4728800"/>
            <a:ext cx="7736611" cy="5072993"/>
          </a:xfrm>
          <a:prstGeom prst="rect">
            <a:avLst/>
          </a:prstGeom>
        </p:spPr>
        <p:txBody>
          <a:bodyPr anchor="t" rtlCol="false" tIns="0" lIns="0" bIns="0" rIns="0">
            <a:spAutoFit/>
          </a:bodyPr>
          <a:lstStyle/>
          <a:p>
            <a:pPr algn="l">
              <a:lnSpc>
                <a:spcPts val="5714"/>
              </a:lnSpc>
            </a:pPr>
            <a:r>
              <a:rPr lang="en-US" sz="3549">
                <a:solidFill>
                  <a:srgbClr val="FFFFFF">
                    <a:alpha val="64706"/>
                  </a:srgbClr>
                </a:solidFill>
                <a:latin typeface="Telegraf Bold"/>
              </a:rPr>
              <a:t>Requirements were choosen beacause of</a:t>
            </a:r>
          </a:p>
          <a:p>
            <a:pPr algn="l" marL="766273" indent="-383136" lvl="1">
              <a:lnSpc>
                <a:spcPts val="5714"/>
              </a:lnSpc>
              <a:buFont typeface="Arial"/>
              <a:buChar char="•"/>
            </a:pPr>
            <a:r>
              <a:rPr lang="en-US" sz="3549">
                <a:solidFill>
                  <a:srgbClr val="FFFFFF">
                    <a:alpha val="64706"/>
                  </a:srgbClr>
                </a:solidFill>
                <a:latin typeface="Telegraf Bold"/>
              </a:rPr>
              <a:t>Specificity</a:t>
            </a:r>
          </a:p>
          <a:p>
            <a:pPr algn="l" marL="766273" indent="-383136" lvl="1">
              <a:lnSpc>
                <a:spcPts val="5714"/>
              </a:lnSpc>
              <a:buFont typeface="Arial"/>
              <a:buChar char="•"/>
            </a:pPr>
            <a:r>
              <a:rPr lang="en-US" sz="3549">
                <a:solidFill>
                  <a:srgbClr val="FFFFFF">
                    <a:alpha val="64706"/>
                  </a:srgbClr>
                </a:solidFill>
                <a:latin typeface="Telegraf Bold"/>
              </a:rPr>
              <a:t>Measureability</a:t>
            </a:r>
          </a:p>
          <a:p>
            <a:pPr algn="l" marL="766273" indent="-383136" lvl="1">
              <a:lnSpc>
                <a:spcPts val="5714"/>
              </a:lnSpc>
              <a:buFont typeface="Arial"/>
              <a:buChar char="•"/>
            </a:pPr>
            <a:r>
              <a:rPr lang="en-US" sz="3549">
                <a:solidFill>
                  <a:srgbClr val="FFFFFF">
                    <a:alpha val="64706"/>
                  </a:srgbClr>
                </a:solidFill>
                <a:latin typeface="Telegraf Bold"/>
              </a:rPr>
              <a:t>Attainability</a:t>
            </a:r>
          </a:p>
          <a:p>
            <a:pPr algn="l" marL="766273" indent="-383136" lvl="1">
              <a:lnSpc>
                <a:spcPts val="5714"/>
              </a:lnSpc>
              <a:buFont typeface="Arial"/>
              <a:buChar char="•"/>
            </a:pPr>
            <a:r>
              <a:rPr lang="en-US" sz="3549">
                <a:solidFill>
                  <a:srgbClr val="FFFFFF">
                    <a:alpha val="64706"/>
                  </a:srgbClr>
                </a:solidFill>
                <a:latin typeface="Telegraf Bold"/>
              </a:rPr>
              <a:t>Realism</a:t>
            </a:r>
          </a:p>
          <a:p>
            <a:pPr algn="l" marL="766273" indent="-383136" lvl="1">
              <a:lnSpc>
                <a:spcPts val="5714"/>
              </a:lnSpc>
              <a:buFont typeface="Arial"/>
              <a:buChar char="•"/>
            </a:pPr>
            <a:r>
              <a:rPr lang="en-US" sz="3549">
                <a:solidFill>
                  <a:srgbClr val="FFFFFF">
                    <a:alpha val="64706"/>
                  </a:srgbClr>
                </a:solidFill>
                <a:latin typeface="Telegraf Bold"/>
              </a:rPr>
              <a:t>Time Bound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68208" y="45418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226646" y="-3070399"/>
            <a:ext cx="11027492" cy="11027492"/>
          </a:xfrm>
          <a:custGeom>
            <a:avLst/>
            <a:gdLst/>
            <a:ahLst/>
            <a:cxnLst/>
            <a:rect r="r" b="b" t="t" l="l"/>
            <a:pathLst>
              <a:path h="11027492" w="11027492">
                <a:moveTo>
                  <a:pt x="0" y="0"/>
                </a:moveTo>
                <a:lnTo>
                  <a:pt x="11027493" y="0"/>
                </a:lnTo>
                <a:lnTo>
                  <a:pt x="11027493" y="11027492"/>
                </a:lnTo>
                <a:lnTo>
                  <a:pt x="0" y="11027492"/>
                </a:lnTo>
                <a:lnTo>
                  <a:pt x="0" y="0"/>
                </a:lnTo>
                <a:close/>
              </a:path>
            </a:pathLst>
          </a:custGeom>
          <a:blipFill>
            <a:blip r:embed="rId2">
              <a:alphaModFix amt="65000"/>
            </a:blip>
            <a:stretch>
              <a:fillRect l="0" t="0" r="0" b="0"/>
            </a:stretch>
          </a:blipFill>
        </p:spPr>
      </p:sp>
      <p:sp>
        <p:nvSpPr>
          <p:cNvPr name="TextBox 4" id="4"/>
          <p:cNvSpPr txBox="true"/>
          <p:nvPr/>
        </p:nvSpPr>
        <p:spPr>
          <a:xfrm rot="0">
            <a:off x="3592107" y="734990"/>
            <a:ext cx="9438042"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Filtered Functional Requirements</a:t>
            </a:r>
          </a:p>
        </p:txBody>
      </p:sp>
      <p:sp>
        <p:nvSpPr>
          <p:cNvPr name="Freeform 5" id="5"/>
          <p:cNvSpPr/>
          <p:nvPr/>
        </p:nvSpPr>
        <p:spPr>
          <a:xfrm flipH="false" flipV="false" rot="0">
            <a:off x="1847324" y="1013593"/>
            <a:ext cx="1116653" cy="899531"/>
          </a:xfrm>
          <a:custGeom>
            <a:avLst/>
            <a:gdLst/>
            <a:ahLst/>
            <a:cxnLst/>
            <a:rect r="r" b="b" t="t" l="l"/>
            <a:pathLst>
              <a:path h="899531" w="1116653">
                <a:moveTo>
                  <a:pt x="0" y="0"/>
                </a:moveTo>
                <a:lnTo>
                  <a:pt x="1116653" y="0"/>
                </a:lnTo>
                <a:lnTo>
                  <a:pt x="1116653" y="899532"/>
                </a:lnTo>
                <a:lnTo>
                  <a:pt x="0" y="899532"/>
                </a:lnTo>
                <a:lnTo>
                  <a:pt x="0" y="0"/>
                </a:lnTo>
                <a:close/>
              </a:path>
            </a:pathLst>
          </a:custGeom>
          <a:blipFill>
            <a:blip r:embed="rId3"/>
            <a:stretch>
              <a:fillRect l="0" t="0" r="-43529" b="0"/>
            </a:stretch>
          </a:blipFill>
        </p:spPr>
      </p:sp>
      <p:sp>
        <p:nvSpPr>
          <p:cNvPr name="TextBox 6" id="6"/>
          <p:cNvSpPr txBox="true"/>
          <p:nvPr/>
        </p:nvSpPr>
        <p:spPr>
          <a:xfrm rot="0">
            <a:off x="2603419" y="1240028"/>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3</a:t>
            </a:r>
          </a:p>
        </p:txBody>
      </p:sp>
      <p:sp>
        <p:nvSpPr>
          <p:cNvPr name="Freeform 7" id="7"/>
          <p:cNvSpPr/>
          <p:nvPr/>
        </p:nvSpPr>
        <p:spPr>
          <a:xfrm flipH="false" flipV="false" rot="0">
            <a:off x="1483597" y="29964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8" id="8"/>
          <p:cNvSpPr txBox="true"/>
          <p:nvPr/>
        </p:nvSpPr>
        <p:spPr>
          <a:xfrm rot="0">
            <a:off x="1604236" y="3100377"/>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a:t>
            </a:r>
          </a:p>
        </p:txBody>
      </p:sp>
      <p:sp>
        <p:nvSpPr>
          <p:cNvPr name="TextBox 9" id="9"/>
          <p:cNvSpPr txBox="true"/>
          <p:nvPr/>
        </p:nvSpPr>
        <p:spPr>
          <a:xfrm rot="0">
            <a:off x="2733373" y="2954661"/>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Road Sign Notification</a:t>
            </a:r>
          </a:p>
        </p:txBody>
      </p:sp>
      <p:sp>
        <p:nvSpPr>
          <p:cNvPr name="Freeform 10" id="10"/>
          <p:cNvSpPr/>
          <p:nvPr/>
        </p:nvSpPr>
        <p:spPr>
          <a:xfrm flipH="false" flipV="false" rot="0">
            <a:off x="6692200" y="29964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11" id="11"/>
          <p:cNvSpPr txBox="true"/>
          <p:nvPr/>
        </p:nvSpPr>
        <p:spPr>
          <a:xfrm rot="0">
            <a:off x="6812839" y="3100377"/>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a:t>
            </a:r>
          </a:p>
        </p:txBody>
      </p:sp>
      <p:sp>
        <p:nvSpPr>
          <p:cNvPr name="TextBox 12" id="12"/>
          <p:cNvSpPr txBox="true"/>
          <p:nvPr/>
        </p:nvSpPr>
        <p:spPr>
          <a:xfrm rot="0">
            <a:off x="7941976" y="2929823"/>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Route Redirection</a:t>
            </a:r>
          </a:p>
        </p:txBody>
      </p:sp>
      <p:sp>
        <p:nvSpPr>
          <p:cNvPr name="Freeform 13" id="13"/>
          <p:cNvSpPr/>
          <p:nvPr/>
        </p:nvSpPr>
        <p:spPr>
          <a:xfrm flipH="false" flipV="false" rot="0">
            <a:off x="11905464" y="2996498"/>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14" id="14"/>
          <p:cNvSpPr txBox="true"/>
          <p:nvPr/>
        </p:nvSpPr>
        <p:spPr>
          <a:xfrm rot="0">
            <a:off x="12026103" y="3081327"/>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ix</a:t>
            </a:r>
          </a:p>
        </p:txBody>
      </p:sp>
      <p:sp>
        <p:nvSpPr>
          <p:cNvPr name="TextBox 15" id="15"/>
          <p:cNvSpPr txBox="true"/>
          <p:nvPr/>
        </p:nvSpPr>
        <p:spPr>
          <a:xfrm rot="0">
            <a:off x="13155240" y="2954661"/>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Real Time Speed Counter</a:t>
            </a:r>
          </a:p>
        </p:txBody>
      </p:sp>
      <p:sp>
        <p:nvSpPr>
          <p:cNvPr name="Freeform 16" id="16"/>
          <p:cNvSpPr/>
          <p:nvPr/>
        </p:nvSpPr>
        <p:spPr>
          <a:xfrm flipH="false" flipV="false" rot="0">
            <a:off x="1483597" y="4810430"/>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17" id="17"/>
          <p:cNvSpPr txBox="true"/>
          <p:nvPr/>
        </p:nvSpPr>
        <p:spPr>
          <a:xfrm rot="0">
            <a:off x="1604236" y="489525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a:t>
            </a:r>
          </a:p>
        </p:txBody>
      </p:sp>
      <p:sp>
        <p:nvSpPr>
          <p:cNvPr name="TextBox 18" id="18"/>
          <p:cNvSpPr txBox="true"/>
          <p:nvPr/>
        </p:nvSpPr>
        <p:spPr>
          <a:xfrm rot="0">
            <a:off x="2733373" y="4768613"/>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Weather Related Hazards</a:t>
            </a:r>
          </a:p>
        </p:txBody>
      </p:sp>
      <p:sp>
        <p:nvSpPr>
          <p:cNvPr name="Freeform 19" id="19"/>
          <p:cNvSpPr/>
          <p:nvPr/>
        </p:nvSpPr>
        <p:spPr>
          <a:xfrm flipH="false" flipV="false" rot="0">
            <a:off x="11905464" y="4810430"/>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20" id="20"/>
          <p:cNvSpPr txBox="true"/>
          <p:nvPr/>
        </p:nvSpPr>
        <p:spPr>
          <a:xfrm rot="0">
            <a:off x="12026103" y="489525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x</a:t>
            </a:r>
          </a:p>
        </p:txBody>
      </p:sp>
      <p:sp>
        <p:nvSpPr>
          <p:cNvPr name="TextBox 21" id="21"/>
          <p:cNvSpPr txBox="true"/>
          <p:nvPr/>
        </p:nvSpPr>
        <p:spPr>
          <a:xfrm rot="0">
            <a:off x="13155240" y="4768613"/>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Location Sharing</a:t>
            </a:r>
          </a:p>
        </p:txBody>
      </p:sp>
      <p:sp>
        <p:nvSpPr>
          <p:cNvPr name="Freeform 22" id="22"/>
          <p:cNvSpPr/>
          <p:nvPr/>
        </p:nvSpPr>
        <p:spPr>
          <a:xfrm flipH="false" flipV="false" rot="0">
            <a:off x="6720775" y="4810430"/>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23" id="23"/>
          <p:cNvSpPr txBox="true"/>
          <p:nvPr/>
        </p:nvSpPr>
        <p:spPr>
          <a:xfrm rot="0">
            <a:off x="6841414" y="491430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a:t>
            </a:r>
          </a:p>
        </p:txBody>
      </p:sp>
      <p:sp>
        <p:nvSpPr>
          <p:cNvPr name="TextBox 24" id="24"/>
          <p:cNvSpPr txBox="true"/>
          <p:nvPr/>
        </p:nvSpPr>
        <p:spPr>
          <a:xfrm rot="0">
            <a:off x="7970551" y="4797188"/>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Voice Assistance</a:t>
            </a:r>
          </a:p>
        </p:txBody>
      </p:sp>
      <p:sp>
        <p:nvSpPr>
          <p:cNvPr name="Freeform 25" id="25"/>
          <p:cNvSpPr/>
          <p:nvPr/>
        </p:nvSpPr>
        <p:spPr>
          <a:xfrm flipH="false" flipV="false" rot="0">
            <a:off x="1483597" y="6305642"/>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6" id="26"/>
          <p:cNvSpPr txBox="true"/>
          <p:nvPr/>
        </p:nvSpPr>
        <p:spPr>
          <a:xfrm rot="0">
            <a:off x="1543917" y="6409521"/>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iii</a:t>
            </a:r>
          </a:p>
        </p:txBody>
      </p:sp>
      <p:sp>
        <p:nvSpPr>
          <p:cNvPr name="TextBox 27" id="27"/>
          <p:cNvSpPr txBox="true"/>
          <p:nvPr/>
        </p:nvSpPr>
        <p:spPr>
          <a:xfrm rot="0">
            <a:off x="2733373" y="6302862"/>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Real-Time Traffic Update</a:t>
            </a:r>
          </a:p>
        </p:txBody>
      </p:sp>
      <p:sp>
        <p:nvSpPr>
          <p:cNvPr name="Freeform 28" id="28"/>
          <p:cNvSpPr/>
          <p:nvPr/>
        </p:nvSpPr>
        <p:spPr>
          <a:xfrm flipH="false" flipV="false" rot="0">
            <a:off x="6692200" y="6305642"/>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29" id="29"/>
          <p:cNvSpPr txBox="true"/>
          <p:nvPr/>
        </p:nvSpPr>
        <p:spPr>
          <a:xfrm rot="0">
            <a:off x="6753481" y="6409521"/>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vii</a:t>
            </a:r>
          </a:p>
        </p:txBody>
      </p:sp>
      <p:sp>
        <p:nvSpPr>
          <p:cNvPr name="TextBox 30" id="30"/>
          <p:cNvSpPr txBox="true"/>
          <p:nvPr/>
        </p:nvSpPr>
        <p:spPr>
          <a:xfrm rot="0">
            <a:off x="7941976" y="6271724"/>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Location Tracking</a:t>
            </a:r>
          </a:p>
        </p:txBody>
      </p:sp>
      <p:sp>
        <p:nvSpPr>
          <p:cNvPr name="Freeform 31" id="31"/>
          <p:cNvSpPr/>
          <p:nvPr/>
        </p:nvSpPr>
        <p:spPr>
          <a:xfrm flipH="false" flipV="false" rot="0">
            <a:off x="11905464" y="7903786"/>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32" id="32"/>
          <p:cNvSpPr txBox="true"/>
          <p:nvPr/>
        </p:nvSpPr>
        <p:spPr>
          <a:xfrm rot="0">
            <a:off x="11965783" y="8007665"/>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xii</a:t>
            </a:r>
          </a:p>
        </p:txBody>
      </p:sp>
      <p:sp>
        <p:nvSpPr>
          <p:cNvPr name="TextBox 33" id="33"/>
          <p:cNvSpPr txBox="true"/>
          <p:nvPr/>
        </p:nvSpPr>
        <p:spPr>
          <a:xfrm rot="0">
            <a:off x="13115874" y="7855437"/>
            <a:ext cx="4143426"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Road State Update Permission</a:t>
            </a:r>
          </a:p>
        </p:txBody>
      </p:sp>
      <p:sp>
        <p:nvSpPr>
          <p:cNvPr name="Freeform 34" id="34"/>
          <p:cNvSpPr/>
          <p:nvPr/>
        </p:nvSpPr>
        <p:spPr>
          <a:xfrm flipH="false" flipV="false" rot="0">
            <a:off x="11905464" y="6357108"/>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TextBox 35" id="35"/>
          <p:cNvSpPr txBox="true"/>
          <p:nvPr/>
        </p:nvSpPr>
        <p:spPr>
          <a:xfrm rot="0">
            <a:off x="11965783" y="6468761"/>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xi</a:t>
            </a:r>
          </a:p>
        </p:txBody>
      </p:sp>
      <p:sp>
        <p:nvSpPr>
          <p:cNvPr name="TextBox 36" id="36"/>
          <p:cNvSpPr txBox="true"/>
          <p:nvPr/>
        </p:nvSpPr>
        <p:spPr>
          <a:xfrm rot="0">
            <a:off x="13115874" y="6302862"/>
            <a:ext cx="4328022"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Define Frequently Accessed Locations</a:t>
            </a:r>
          </a:p>
        </p:txBody>
      </p:sp>
      <p:sp>
        <p:nvSpPr>
          <p:cNvPr name="Freeform 37" id="37"/>
          <p:cNvSpPr/>
          <p:nvPr/>
        </p:nvSpPr>
        <p:spPr>
          <a:xfrm flipH="false" flipV="false" rot="0">
            <a:off x="6720775" y="7903786"/>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38" id="38"/>
          <p:cNvSpPr txBox="true"/>
          <p:nvPr/>
        </p:nvSpPr>
        <p:spPr>
          <a:xfrm rot="0">
            <a:off x="6625525" y="8007665"/>
            <a:ext cx="1100562"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viii</a:t>
            </a:r>
          </a:p>
        </p:txBody>
      </p:sp>
      <p:sp>
        <p:nvSpPr>
          <p:cNvPr name="TextBox 39" id="39"/>
          <p:cNvSpPr txBox="true"/>
          <p:nvPr/>
        </p:nvSpPr>
        <p:spPr>
          <a:xfrm rot="0">
            <a:off x="7970551" y="7855437"/>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Multilanguage Support</a:t>
            </a:r>
          </a:p>
        </p:txBody>
      </p:sp>
      <p:sp>
        <p:nvSpPr>
          <p:cNvPr name="Freeform 40" id="40"/>
          <p:cNvSpPr/>
          <p:nvPr/>
        </p:nvSpPr>
        <p:spPr>
          <a:xfrm flipH="false" flipV="false" rot="0">
            <a:off x="1483597" y="7903786"/>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TextBox 41" id="41"/>
          <p:cNvSpPr txBox="true"/>
          <p:nvPr/>
        </p:nvSpPr>
        <p:spPr>
          <a:xfrm rot="0">
            <a:off x="1604236" y="8007665"/>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iv</a:t>
            </a:r>
          </a:p>
        </p:txBody>
      </p:sp>
      <p:sp>
        <p:nvSpPr>
          <p:cNvPr name="TextBox 42" id="42"/>
          <p:cNvSpPr txBox="true"/>
          <p:nvPr/>
        </p:nvSpPr>
        <p:spPr>
          <a:xfrm rot="0">
            <a:off x="2714323" y="7855437"/>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Notification Preference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68208" y="454187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301005" y="-2917571"/>
            <a:ext cx="11027492" cy="11027492"/>
          </a:xfrm>
          <a:custGeom>
            <a:avLst/>
            <a:gdLst/>
            <a:ahLst/>
            <a:cxnLst/>
            <a:rect r="r" b="b" t="t" l="l"/>
            <a:pathLst>
              <a:path h="11027492" w="11027492">
                <a:moveTo>
                  <a:pt x="0" y="0"/>
                </a:moveTo>
                <a:lnTo>
                  <a:pt x="11027492" y="0"/>
                </a:lnTo>
                <a:lnTo>
                  <a:pt x="11027492" y="11027493"/>
                </a:lnTo>
                <a:lnTo>
                  <a:pt x="0" y="11027493"/>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904474" y="1583528"/>
            <a:ext cx="1116653" cy="899531"/>
          </a:xfrm>
          <a:custGeom>
            <a:avLst/>
            <a:gdLst/>
            <a:ahLst/>
            <a:cxnLst/>
            <a:rect r="r" b="b" t="t" l="l"/>
            <a:pathLst>
              <a:path h="899531" w="1116653">
                <a:moveTo>
                  <a:pt x="0" y="0"/>
                </a:moveTo>
                <a:lnTo>
                  <a:pt x="1116653" y="0"/>
                </a:lnTo>
                <a:lnTo>
                  <a:pt x="1116653" y="899531"/>
                </a:lnTo>
                <a:lnTo>
                  <a:pt x="0" y="899531"/>
                </a:lnTo>
                <a:lnTo>
                  <a:pt x="0" y="0"/>
                </a:lnTo>
                <a:close/>
              </a:path>
            </a:pathLst>
          </a:custGeom>
          <a:blipFill>
            <a:blip r:embed="rId3"/>
            <a:stretch>
              <a:fillRect l="0" t="0" r="-43529" b="0"/>
            </a:stretch>
          </a:blipFill>
        </p:spPr>
      </p:sp>
      <p:sp>
        <p:nvSpPr>
          <p:cNvPr name="Freeform 5" id="5"/>
          <p:cNvSpPr/>
          <p:nvPr/>
        </p:nvSpPr>
        <p:spPr>
          <a:xfrm flipH="false" flipV="false" rot="0">
            <a:off x="1269331" y="3912363"/>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Freeform 6" id="6"/>
          <p:cNvSpPr/>
          <p:nvPr/>
        </p:nvSpPr>
        <p:spPr>
          <a:xfrm flipH="false" flipV="false" rot="0">
            <a:off x="6416755" y="3912363"/>
            <a:ext cx="899668" cy="899531"/>
          </a:xfrm>
          <a:custGeom>
            <a:avLst/>
            <a:gdLst/>
            <a:ahLst/>
            <a:cxnLst/>
            <a:rect r="r" b="b" t="t" l="l"/>
            <a:pathLst>
              <a:path h="899531" w="899668">
                <a:moveTo>
                  <a:pt x="0" y="0"/>
                </a:moveTo>
                <a:lnTo>
                  <a:pt x="899668" y="0"/>
                </a:lnTo>
                <a:lnTo>
                  <a:pt x="899668" y="899531"/>
                </a:lnTo>
                <a:lnTo>
                  <a:pt x="0" y="899531"/>
                </a:lnTo>
                <a:lnTo>
                  <a:pt x="0" y="0"/>
                </a:lnTo>
                <a:close/>
              </a:path>
            </a:pathLst>
          </a:custGeom>
          <a:blipFill>
            <a:blip r:embed="rId3"/>
            <a:stretch>
              <a:fillRect l="-1317" t="0" r="-76829" b="0"/>
            </a:stretch>
          </a:blipFill>
        </p:spPr>
      </p:sp>
      <p:sp>
        <p:nvSpPr>
          <p:cNvPr name="Freeform 7" id="7"/>
          <p:cNvSpPr/>
          <p:nvPr/>
        </p:nvSpPr>
        <p:spPr>
          <a:xfrm flipH="false" flipV="false" rot="0">
            <a:off x="1269331" y="6288269"/>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Freeform 8" id="8"/>
          <p:cNvSpPr/>
          <p:nvPr/>
        </p:nvSpPr>
        <p:spPr>
          <a:xfrm flipH="false" flipV="false" rot="0">
            <a:off x="6416755" y="6288269"/>
            <a:ext cx="899668" cy="899531"/>
          </a:xfrm>
          <a:custGeom>
            <a:avLst/>
            <a:gdLst/>
            <a:ahLst/>
            <a:cxnLst/>
            <a:rect r="r" b="b" t="t" l="l"/>
            <a:pathLst>
              <a:path h="899531" w="899668">
                <a:moveTo>
                  <a:pt x="0" y="0"/>
                </a:moveTo>
                <a:lnTo>
                  <a:pt x="899668" y="0"/>
                </a:lnTo>
                <a:lnTo>
                  <a:pt x="899668" y="899532"/>
                </a:lnTo>
                <a:lnTo>
                  <a:pt x="0" y="899532"/>
                </a:lnTo>
                <a:lnTo>
                  <a:pt x="0" y="0"/>
                </a:lnTo>
                <a:close/>
              </a:path>
            </a:pathLst>
          </a:custGeom>
          <a:blipFill>
            <a:blip r:embed="rId3"/>
            <a:stretch>
              <a:fillRect l="-1317" t="0" r="-76829" b="0"/>
            </a:stretch>
          </a:blipFill>
        </p:spPr>
      </p:sp>
      <p:sp>
        <p:nvSpPr>
          <p:cNvPr name="Freeform 9" id="9"/>
          <p:cNvSpPr/>
          <p:nvPr/>
        </p:nvSpPr>
        <p:spPr>
          <a:xfrm flipH="false" flipV="false" rot="0">
            <a:off x="11630259" y="2863348"/>
            <a:ext cx="5999116" cy="5246573"/>
          </a:xfrm>
          <a:custGeom>
            <a:avLst/>
            <a:gdLst/>
            <a:ahLst/>
            <a:cxnLst/>
            <a:rect r="r" b="b" t="t" l="l"/>
            <a:pathLst>
              <a:path h="5246573" w="5999116">
                <a:moveTo>
                  <a:pt x="0" y="0"/>
                </a:moveTo>
                <a:lnTo>
                  <a:pt x="5999116" y="0"/>
                </a:lnTo>
                <a:lnTo>
                  <a:pt x="5999116" y="5246574"/>
                </a:lnTo>
                <a:lnTo>
                  <a:pt x="0" y="5246574"/>
                </a:lnTo>
                <a:lnTo>
                  <a:pt x="0" y="0"/>
                </a:lnTo>
                <a:close/>
              </a:path>
            </a:pathLst>
          </a:custGeom>
          <a:blipFill>
            <a:blip r:embed="rId4"/>
            <a:stretch>
              <a:fillRect l="0" t="-61849" r="0" b="0"/>
            </a:stretch>
          </a:blipFill>
        </p:spPr>
      </p:sp>
      <p:sp>
        <p:nvSpPr>
          <p:cNvPr name="TextBox 10" id="10"/>
          <p:cNvSpPr txBox="true"/>
          <p:nvPr/>
        </p:nvSpPr>
        <p:spPr>
          <a:xfrm rot="0">
            <a:off x="3649257" y="1304925"/>
            <a:ext cx="6572554" cy="1813560"/>
          </a:xfrm>
          <a:prstGeom prst="rect">
            <a:avLst/>
          </a:prstGeom>
        </p:spPr>
        <p:txBody>
          <a:bodyPr anchor="t" rtlCol="false" tIns="0" lIns="0" bIns="0" rIns="0">
            <a:spAutoFit/>
          </a:bodyPr>
          <a:lstStyle/>
          <a:p>
            <a:pPr algn="l">
              <a:lnSpc>
                <a:spcPts val="7020"/>
              </a:lnSpc>
            </a:pPr>
            <a:r>
              <a:rPr lang="en-US" sz="6500" spc="-13">
                <a:solidFill>
                  <a:srgbClr val="FFFFFF"/>
                </a:solidFill>
                <a:latin typeface="Neue Machina Ultra-Bold"/>
              </a:rPr>
              <a:t>External Data Objects</a:t>
            </a:r>
          </a:p>
        </p:txBody>
      </p:sp>
      <p:sp>
        <p:nvSpPr>
          <p:cNvPr name="TextBox 11" id="11"/>
          <p:cNvSpPr txBox="true"/>
          <p:nvPr/>
        </p:nvSpPr>
        <p:spPr>
          <a:xfrm rot="0">
            <a:off x="2660569" y="1809962"/>
            <a:ext cx="998213" cy="1203319"/>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Neue Machina Ultra-Bold"/>
              </a:rPr>
              <a:t>4</a:t>
            </a:r>
          </a:p>
        </p:txBody>
      </p:sp>
      <p:sp>
        <p:nvSpPr>
          <p:cNvPr name="TextBox 12" id="12"/>
          <p:cNvSpPr txBox="true"/>
          <p:nvPr/>
        </p:nvSpPr>
        <p:spPr>
          <a:xfrm rot="0">
            <a:off x="1389970" y="4016241"/>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a:t>
            </a:r>
          </a:p>
        </p:txBody>
      </p:sp>
      <p:sp>
        <p:nvSpPr>
          <p:cNvPr name="TextBox 13" id="13"/>
          <p:cNvSpPr txBox="true"/>
          <p:nvPr/>
        </p:nvSpPr>
        <p:spPr>
          <a:xfrm rot="0">
            <a:off x="2538992" y="4085904"/>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Weather API</a:t>
            </a:r>
          </a:p>
        </p:txBody>
      </p:sp>
      <p:sp>
        <p:nvSpPr>
          <p:cNvPr name="TextBox 14" id="14"/>
          <p:cNvSpPr txBox="true"/>
          <p:nvPr/>
        </p:nvSpPr>
        <p:spPr>
          <a:xfrm rot="0">
            <a:off x="6537394" y="4016241"/>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a:t>
            </a:r>
          </a:p>
        </p:txBody>
      </p:sp>
      <p:sp>
        <p:nvSpPr>
          <p:cNvPr name="TextBox 15" id="15"/>
          <p:cNvSpPr txBox="true"/>
          <p:nvPr/>
        </p:nvSpPr>
        <p:spPr>
          <a:xfrm rot="0">
            <a:off x="7752496" y="3845688"/>
            <a:ext cx="3534863" cy="10572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Google Maps API</a:t>
            </a:r>
          </a:p>
        </p:txBody>
      </p:sp>
      <p:sp>
        <p:nvSpPr>
          <p:cNvPr name="TextBox 16" id="16"/>
          <p:cNvSpPr txBox="true"/>
          <p:nvPr/>
        </p:nvSpPr>
        <p:spPr>
          <a:xfrm rot="0">
            <a:off x="1329650" y="6392148"/>
            <a:ext cx="779029"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iii</a:t>
            </a:r>
          </a:p>
        </p:txBody>
      </p:sp>
      <p:sp>
        <p:nvSpPr>
          <p:cNvPr name="TextBox 17" id="17"/>
          <p:cNvSpPr txBox="true"/>
          <p:nvPr/>
        </p:nvSpPr>
        <p:spPr>
          <a:xfrm rot="0">
            <a:off x="2538992" y="6442760"/>
            <a:ext cx="3534863"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Data Providers</a:t>
            </a:r>
          </a:p>
        </p:txBody>
      </p:sp>
      <p:sp>
        <p:nvSpPr>
          <p:cNvPr name="TextBox 18" id="18"/>
          <p:cNvSpPr txBox="true"/>
          <p:nvPr/>
        </p:nvSpPr>
        <p:spPr>
          <a:xfrm rot="0">
            <a:off x="6537394" y="6392148"/>
            <a:ext cx="658390" cy="644150"/>
          </a:xfrm>
          <a:prstGeom prst="rect">
            <a:avLst/>
          </a:prstGeom>
        </p:spPr>
        <p:txBody>
          <a:bodyPr anchor="t" rtlCol="false" tIns="0" lIns="0" bIns="0" rIns="0">
            <a:spAutoFit/>
          </a:bodyPr>
          <a:lstStyle/>
          <a:p>
            <a:pPr algn="ctr">
              <a:lnSpc>
                <a:spcPts val="5129"/>
              </a:lnSpc>
              <a:spcBef>
                <a:spcPct val="0"/>
              </a:spcBef>
            </a:pPr>
            <a:r>
              <a:rPr lang="en-US" sz="3664">
                <a:solidFill>
                  <a:srgbClr val="FFFFFF"/>
                </a:solidFill>
                <a:latin typeface="Neue Machina Ultra-Bold"/>
              </a:rPr>
              <a:t>iv</a:t>
            </a:r>
          </a:p>
        </p:txBody>
      </p:sp>
      <p:sp>
        <p:nvSpPr>
          <p:cNvPr name="TextBox 19" id="19"/>
          <p:cNvSpPr txBox="true"/>
          <p:nvPr/>
        </p:nvSpPr>
        <p:spPr>
          <a:xfrm rot="0">
            <a:off x="7745048" y="6014135"/>
            <a:ext cx="4305645" cy="15906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Road Sign Description Database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850780" y="7692042"/>
            <a:ext cx="557264" cy="557180"/>
          </a:xfrm>
          <a:custGeom>
            <a:avLst/>
            <a:gdLst/>
            <a:ahLst/>
            <a:cxnLst/>
            <a:rect r="r" b="b" t="t" l="l"/>
            <a:pathLst>
              <a:path h="557180" w="557264">
                <a:moveTo>
                  <a:pt x="0" y="0"/>
                </a:moveTo>
                <a:lnTo>
                  <a:pt x="557265" y="0"/>
                </a:lnTo>
                <a:lnTo>
                  <a:pt x="557265" y="557180"/>
                </a:lnTo>
                <a:lnTo>
                  <a:pt x="0" y="557180"/>
                </a:lnTo>
                <a:lnTo>
                  <a:pt x="0" y="0"/>
                </a:lnTo>
                <a:close/>
              </a:path>
            </a:pathLst>
          </a:custGeom>
          <a:blipFill>
            <a:blip r:embed="rId2"/>
            <a:stretch>
              <a:fillRect l="-1317" t="0" r="-76829" b="0"/>
            </a:stretch>
          </a:blipFill>
        </p:spPr>
      </p:sp>
      <p:sp>
        <p:nvSpPr>
          <p:cNvPr name="Freeform 3" id="3"/>
          <p:cNvSpPr/>
          <p:nvPr/>
        </p:nvSpPr>
        <p:spPr>
          <a:xfrm flipH="false" flipV="false" rot="0">
            <a:off x="985758" y="7859104"/>
            <a:ext cx="287309" cy="223056"/>
          </a:xfrm>
          <a:custGeom>
            <a:avLst/>
            <a:gdLst/>
            <a:ahLst/>
            <a:cxnLst/>
            <a:rect r="r" b="b" t="t" l="l"/>
            <a:pathLst>
              <a:path h="223056" w="287309">
                <a:moveTo>
                  <a:pt x="0" y="0"/>
                </a:moveTo>
                <a:lnTo>
                  <a:pt x="287309" y="0"/>
                </a:lnTo>
                <a:lnTo>
                  <a:pt x="287309"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0780" y="8677847"/>
            <a:ext cx="557264" cy="557180"/>
          </a:xfrm>
          <a:custGeom>
            <a:avLst/>
            <a:gdLst/>
            <a:ahLst/>
            <a:cxnLst/>
            <a:rect r="r" b="b" t="t" l="l"/>
            <a:pathLst>
              <a:path h="557180" w="557264">
                <a:moveTo>
                  <a:pt x="0" y="0"/>
                </a:moveTo>
                <a:lnTo>
                  <a:pt x="557265" y="0"/>
                </a:lnTo>
                <a:lnTo>
                  <a:pt x="557265" y="557180"/>
                </a:lnTo>
                <a:lnTo>
                  <a:pt x="0" y="557180"/>
                </a:lnTo>
                <a:lnTo>
                  <a:pt x="0" y="0"/>
                </a:lnTo>
                <a:close/>
              </a:path>
            </a:pathLst>
          </a:custGeom>
          <a:blipFill>
            <a:blip r:embed="rId2"/>
            <a:stretch>
              <a:fillRect l="-1317" t="0" r="-76829" b="0"/>
            </a:stretch>
          </a:blipFill>
        </p:spPr>
      </p:sp>
      <p:sp>
        <p:nvSpPr>
          <p:cNvPr name="Freeform 5" id="5"/>
          <p:cNvSpPr/>
          <p:nvPr/>
        </p:nvSpPr>
        <p:spPr>
          <a:xfrm flipH="false" flipV="false" rot="0">
            <a:off x="985758" y="8844909"/>
            <a:ext cx="287309" cy="223056"/>
          </a:xfrm>
          <a:custGeom>
            <a:avLst/>
            <a:gdLst/>
            <a:ahLst/>
            <a:cxnLst/>
            <a:rect r="r" b="b" t="t" l="l"/>
            <a:pathLst>
              <a:path h="223056" w="287309">
                <a:moveTo>
                  <a:pt x="0" y="0"/>
                </a:moveTo>
                <a:lnTo>
                  <a:pt x="287309" y="0"/>
                </a:lnTo>
                <a:lnTo>
                  <a:pt x="287309"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532245" y="5444462"/>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5">
              <a:alphaModFix amt="65000"/>
            </a:blip>
            <a:stretch>
              <a:fillRect l="0" t="0" r="0" b="0"/>
            </a:stretch>
          </a:blipFill>
        </p:spPr>
      </p:sp>
      <p:sp>
        <p:nvSpPr>
          <p:cNvPr name="Freeform 7" id="7"/>
          <p:cNvSpPr/>
          <p:nvPr/>
        </p:nvSpPr>
        <p:spPr>
          <a:xfrm flipH="false" flipV="false" rot="0">
            <a:off x="9219561" y="1435549"/>
            <a:ext cx="8667138" cy="7117887"/>
          </a:xfrm>
          <a:custGeom>
            <a:avLst/>
            <a:gdLst/>
            <a:ahLst/>
            <a:cxnLst/>
            <a:rect r="r" b="b" t="t" l="l"/>
            <a:pathLst>
              <a:path h="7117887" w="8667138">
                <a:moveTo>
                  <a:pt x="0" y="0"/>
                </a:moveTo>
                <a:lnTo>
                  <a:pt x="8667138" y="0"/>
                </a:lnTo>
                <a:lnTo>
                  <a:pt x="8667138" y="7117887"/>
                </a:lnTo>
                <a:lnTo>
                  <a:pt x="0" y="7117887"/>
                </a:lnTo>
                <a:lnTo>
                  <a:pt x="0" y="0"/>
                </a:lnTo>
                <a:close/>
              </a:path>
            </a:pathLst>
          </a:custGeom>
          <a:blipFill>
            <a:blip r:embed="rId6"/>
            <a:stretch>
              <a:fillRect l="0" t="0" r="0" b="0"/>
            </a:stretch>
          </a:blipFill>
        </p:spPr>
      </p:sp>
      <p:grpSp>
        <p:nvGrpSpPr>
          <p:cNvPr name="Group 8" id="8"/>
          <p:cNvGrpSpPr/>
          <p:nvPr/>
        </p:nvGrpSpPr>
        <p:grpSpPr>
          <a:xfrm rot="0">
            <a:off x="850780" y="1645543"/>
            <a:ext cx="7759181" cy="4634435"/>
            <a:chOff x="0" y="0"/>
            <a:chExt cx="10345575" cy="6179246"/>
          </a:xfrm>
        </p:grpSpPr>
        <p:grpSp>
          <p:nvGrpSpPr>
            <p:cNvPr name="Group 9" id="9"/>
            <p:cNvGrpSpPr/>
            <p:nvPr/>
          </p:nvGrpSpPr>
          <p:grpSpPr>
            <a:xfrm rot="0">
              <a:off x="0" y="0"/>
              <a:ext cx="10345575" cy="6179246"/>
              <a:chOff x="0" y="0"/>
              <a:chExt cx="2433856" cy="1453703"/>
            </a:xfrm>
          </p:grpSpPr>
          <p:sp>
            <p:nvSpPr>
              <p:cNvPr name="Freeform 10" id="10"/>
              <p:cNvSpPr/>
              <p:nvPr/>
            </p:nvSpPr>
            <p:spPr>
              <a:xfrm flipH="false" flipV="false" rot="0">
                <a:off x="0" y="0"/>
                <a:ext cx="2433856" cy="1453703"/>
              </a:xfrm>
              <a:custGeom>
                <a:avLst/>
                <a:gdLst/>
                <a:ahLst/>
                <a:cxnLst/>
                <a:rect r="r" b="b" t="t" l="l"/>
                <a:pathLst>
                  <a:path h="1453703" w="2433856">
                    <a:moveTo>
                      <a:pt x="0" y="0"/>
                    </a:moveTo>
                    <a:lnTo>
                      <a:pt x="2433856" y="0"/>
                    </a:lnTo>
                    <a:lnTo>
                      <a:pt x="2433856" y="1453703"/>
                    </a:lnTo>
                    <a:lnTo>
                      <a:pt x="0" y="1453703"/>
                    </a:lnTo>
                    <a:close/>
                  </a:path>
                </a:pathLst>
              </a:custGeom>
              <a:solidFill>
                <a:srgbClr val="DCDCDD"/>
              </a:solidFill>
            </p:spPr>
          </p:sp>
          <p:sp>
            <p:nvSpPr>
              <p:cNvPr name="TextBox 11" id="11"/>
              <p:cNvSpPr txBox="true"/>
              <p:nvPr/>
            </p:nvSpPr>
            <p:spPr>
              <a:xfrm>
                <a:off x="0" y="-95250"/>
                <a:ext cx="2433856" cy="1548953"/>
              </a:xfrm>
              <a:prstGeom prst="rect">
                <a:avLst/>
              </a:prstGeom>
            </p:spPr>
            <p:txBody>
              <a:bodyPr anchor="ctr" rtlCol="false" tIns="36800" lIns="36800" bIns="36800" rIns="36800"/>
              <a:lstStyle/>
              <a:p>
                <a:pPr algn="ctr">
                  <a:lnSpc>
                    <a:spcPts val="3541"/>
                  </a:lnSpc>
                </a:pPr>
              </a:p>
            </p:txBody>
          </p:sp>
        </p:grpSp>
        <p:sp>
          <p:nvSpPr>
            <p:cNvPr name="Freeform 12" id="12"/>
            <p:cNvSpPr/>
            <p:nvPr/>
          </p:nvSpPr>
          <p:spPr>
            <a:xfrm flipH="false" flipV="false" rot="0">
              <a:off x="1137814" y="3743307"/>
              <a:ext cx="7793736" cy="1173304"/>
            </a:xfrm>
            <a:custGeom>
              <a:avLst/>
              <a:gdLst/>
              <a:ahLst/>
              <a:cxnLst/>
              <a:rect r="r" b="b" t="t" l="l"/>
              <a:pathLst>
                <a:path h="1173304" w="7793736">
                  <a:moveTo>
                    <a:pt x="0" y="0"/>
                  </a:moveTo>
                  <a:lnTo>
                    <a:pt x="7793736" y="0"/>
                  </a:lnTo>
                  <a:lnTo>
                    <a:pt x="7793736" y="1173304"/>
                  </a:lnTo>
                  <a:lnTo>
                    <a:pt x="0" y="1173304"/>
                  </a:lnTo>
                  <a:lnTo>
                    <a:pt x="0" y="0"/>
                  </a:lnTo>
                  <a:close/>
                </a:path>
              </a:pathLst>
            </a:custGeom>
            <a:blipFill>
              <a:blip r:embed="rId7"/>
              <a:stretch>
                <a:fillRect l="0" t="-36173" r="0" b="-30720"/>
              </a:stretch>
            </a:blipFill>
          </p:spPr>
        </p:sp>
        <p:sp>
          <p:nvSpPr>
            <p:cNvPr name="Freeform 13" id="13"/>
            <p:cNvSpPr/>
            <p:nvPr/>
          </p:nvSpPr>
          <p:spPr>
            <a:xfrm flipH="false" flipV="false" rot="0">
              <a:off x="1217242" y="3303248"/>
              <a:ext cx="1805370" cy="880118"/>
            </a:xfrm>
            <a:custGeom>
              <a:avLst/>
              <a:gdLst/>
              <a:ahLst/>
              <a:cxnLst/>
              <a:rect r="r" b="b" t="t" l="l"/>
              <a:pathLst>
                <a:path h="880118" w="1805370">
                  <a:moveTo>
                    <a:pt x="0" y="0"/>
                  </a:moveTo>
                  <a:lnTo>
                    <a:pt x="1805370" y="0"/>
                  </a:lnTo>
                  <a:lnTo>
                    <a:pt x="1805370" y="880118"/>
                  </a:lnTo>
                  <a:lnTo>
                    <a:pt x="0" y="880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195598" y="1843549"/>
              <a:ext cx="928507" cy="1899758"/>
            </a:xfrm>
            <a:custGeom>
              <a:avLst/>
              <a:gdLst/>
              <a:ahLst/>
              <a:cxnLst/>
              <a:rect r="r" b="b" t="t" l="l"/>
              <a:pathLst>
                <a:path h="1899758" w="928507">
                  <a:moveTo>
                    <a:pt x="0" y="0"/>
                  </a:moveTo>
                  <a:lnTo>
                    <a:pt x="928507" y="0"/>
                  </a:lnTo>
                  <a:lnTo>
                    <a:pt x="928507" y="1899758"/>
                  </a:lnTo>
                  <a:lnTo>
                    <a:pt x="0" y="1899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5" id="15"/>
            <p:cNvSpPr/>
            <p:nvPr/>
          </p:nvSpPr>
          <p:spPr>
            <a:xfrm>
              <a:off x="2119927" y="1843549"/>
              <a:ext cx="6539924" cy="0"/>
            </a:xfrm>
            <a:prstGeom prst="line">
              <a:avLst/>
            </a:prstGeom>
            <a:ln cap="flat" w="44161">
              <a:solidFill>
                <a:srgbClr val="000000"/>
              </a:solidFill>
              <a:prstDash val="solid"/>
              <a:headEnd type="arrow" len="sm" w="med"/>
              <a:tailEnd type="arrow" len="sm" w="med"/>
            </a:ln>
          </p:spPr>
        </p:sp>
        <p:sp>
          <p:nvSpPr>
            <p:cNvPr name="AutoShape 16" id="16"/>
            <p:cNvSpPr/>
            <p:nvPr/>
          </p:nvSpPr>
          <p:spPr>
            <a:xfrm flipV="true">
              <a:off x="2119927" y="1583240"/>
              <a:ext cx="0" cy="1720008"/>
            </a:xfrm>
            <a:prstGeom prst="line">
              <a:avLst/>
            </a:prstGeom>
            <a:ln cap="flat" w="44161">
              <a:solidFill>
                <a:srgbClr val="000000"/>
              </a:solidFill>
              <a:prstDash val="solid"/>
              <a:headEnd type="none" len="sm" w="sm"/>
              <a:tailEnd type="none" len="sm" w="sm"/>
            </a:ln>
          </p:spPr>
        </p:sp>
        <p:sp>
          <p:nvSpPr>
            <p:cNvPr name="Freeform 17" id="17"/>
            <p:cNvSpPr/>
            <p:nvPr/>
          </p:nvSpPr>
          <p:spPr>
            <a:xfrm flipH="false" flipV="false" rot="0">
              <a:off x="2494301" y="2588376"/>
              <a:ext cx="1621023" cy="782144"/>
            </a:xfrm>
            <a:custGeom>
              <a:avLst/>
              <a:gdLst/>
              <a:ahLst/>
              <a:cxnLst/>
              <a:rect r="r" b="b" t="t" l="l"/>
              <a:pathLst>
                <a:path h="782144" w="1621023">
                  <a:moveTo>
                    <a:pt x="0" y="0"/>
                  </a:moveTo>
                  <a:lnTo>
                    <a:pt x="1621024" y="0"/>
                  </a:lnTo>
                  <a:lnTo>
                    <a:pt x="1621024" y="782144"/>
                  </a:lnTo>
                  <a:lnTo>
                    <a:pt x="0" y="7821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4359267" y="1142696"/>
              <a:ext cx="1941212" cy="600870"/>
            </a:xfrm>
            <a:prstGeom prst="rect">
              <a:avLst/>
            </a:prstGeom>
          </p:spPr>
          <p:txBody>
            <a:bodyPr anchor="t" rtlCol="false" tIns="0" lIns="0" bIns="0" rIns="0">
              <a:spAutoFit/>
            </a:bodyPr>
            <a:lstStyle/>
            <a:p>
              <a:pPr algn="ctr">
                <a:lnSpc>
                  <a:spcPts val="3867"/>
                </a:lnSpc>
              </a:pPr>
              <a:r>
                <a:rPr lang="en-US" sz="2762">
                  <a:solidFill>
                    <a:srgbClr val="000000"/>
                  </a:solidFill>
                  <a:latin typeface="Canva Sans Bold"/>
                </a:rPr>
                <a:t>d=7.63m</a:t>
              </a:r>
            </a:p>
          </p:txBody>
        </p:sp>
      </p:grpSp>
      <p:sp>
        <p:nvSpPr>
          <p:cNvPr name="TextBox 19" id="19"/>
          <p:cNvSpPr txBox="true"/>
          <p:nvPr/>
        </p:nvSpPr>
        <p:spPr>
          <a:xfrm rot="0">
            <a:off x="711679" y="305249"/>
            <a:ext cx="7565239" cy="1130300"/>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Ultra-Bold"/>
              </a:rPr>
              <a:t>Scenario 1</a:t>
            </a:r>
          </a:p>
        </p:txBody>
      </p:sp>
      <p:sp>
        <p:nvSpPr>
          <p:cNvPr name="TextBox 20" id="20"/>
          <p:cNvSpPr txBox="true"/>
          <p:nvPr/>
        </p:nvSpPr>
        <p:spPr>
          <a:xfrm rot="0">
            <a:off x="1879480" y="6689552"/>
            <a:ext cx="653653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The Driver needs to: </a:t>
            </a:r>
          </a:p>
        </p:txBody>
      </p:sp>
      <p:sp>
        <p:nvSpPr>
          <p:cNvPr name="TextBox 21" id="21"/>
          <p:cNvSpPr txBox="true"/>
          <p:nvPr/>
        </p:nvSpPr>
        <p:spPr>
          <a:xfrm rot="0">
            <a:off x="1879480" y="7675357"/>
            <a:ext cx="653653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See the Road Sign</a:t>
            </a:r>
          </a:p>
        </p:txBody>
      </p:sp>
      <p:sp>
        <p:nvSpPr>
          <p:cNvPr name="TextBox 22" id="22"/>
          <p:cNvSpPr txBox="true"/>
          <p:nvPr/>
        </p:nvSpPr>
        <p:spPr>
          <a:xfrm rot="0">
            <a:off x="1879480" y="8661162"/>
            <a:ext cx="653653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Neue Machina Ultra-Bold"/>
              </a:rPr>
              <a:t>React to the Road Sign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DAGDIJ5iZZ4</dc:identifier>
  <dcterms:modified xsi:type="dcterms:W3CDTF">2011-08-01T06:04:30Z</dcterms:modified>
  <cp:revision>1</cp:revision>
  <dc:title>Dark Grey and Green Neon Modern Bold Payment Mobile App Presentation</dc:title>
</cp:coreProperties>
</file>